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547" r:id="rId2"/>
    <p:sldId id="545" r:id="rId3"/>
    <p:sldId id="549" r:id="rId4"/>
    <p:sldId id="541" r:id="rId5"/>
    <p:sldId id="533" r:id="rId6"/>
    <p:sldId id="548" r:id="rId7"/>
    <p:sldId id="535" r:id="rId8"/>
    <p:sldId id="538" r:id="rId9"/>
    <p:sldId id="546" r:id="rId10"/>
    <p:sldId id="543" r:id="rId11"/>
    <p:sldId id="536" r:id="rId12"/>
    <p:sldId id="550" r:id="rId13"/>
    <p:sldId id="537" r:id="rId14"/>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Phares" initials="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C2C96"/>
    <a:srgbClr val="385D8A"/>
    <a:srgbClr val="FFFF99"/>
    <a:srgbClr val="333333"/>
    <a:srgbClr val="80808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autoAdjust="0"/>
    <p:restoredTop sz="79007" autoAdjust="0"/>
  </p:normalViewPr>
  <p:slideViewPr>
    <p:cSldViewPr snapToGrid="0">
      <p:cViewPr>
        <p:scale>
          <a:sx n="70" d="100"/>
          <a:sy n="70" d="100"/>
        </p:scale>
        <p:origin x="-1974"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60" d="100"/>
          <a:sy n="60" d="100"/>
        </p:scale>
        <p:origin x="-2718" y="-144"/>
      </p:cViewPr>
      <p:guideLst>
        <p:guide orient="horz" pos="2931"/>
        <p:guide pos="221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42733" cy="46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88067" name="Rectangle 3"/>
          <p:cNvSpPr>
            <a:spLocks noGrp="1" noChangeArrowheads="1"/>
          </p:cNvSpPr>
          <p:nvPr>
            <p:ph type="dt" sz="quarter" idx="1"/>
          </p:nvPr>
        </p:nvSpPr>
        <p:spPr bwMode="auto">
          <a:xfrm>
            <a:off x="3975553" y="0"/>
            <a:ext cx="3042733" cy="46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88068" name="Rectangle 4"/>
          <p:cNvSpPr>
            <a:spLocks noGrp="1" noChangeArrowheads="1"/>
          </p:cNvSpPr>
          <p:nvPr>
            <p:ph type="ftr" sz="quarter" idx="2"/>
          </p:nvPr>
        </p:nvSpPr>
        <p:spPr bwMode="auto">
          <a:xfrm>
            <a:off x="0" y="8838620"/>
            <a:ext cx="3042733" cy="465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88069" name="Rectangle 5"/>
          <p:cNvSpPr>
            <a:spLocks noGrp="1" noChangeArrowheads="1"/>
          </p:cNvSpPr>
          <p:nvPr>
            <p:ph type="sldNum" sz="quarter" idx="3"/>
          </p:nvPr>
        </p:nvSpPr>
        <p:spPr bwMode="auto">
          <a:xfrm>
            <a:off x="3975553" y="8838620"/>
            <a:ext cx="3042733" cy="465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50C5F97-7984-4E09-ACB4-B75481711A66}" type="slidenum">
              <a:rPr lang="en-US"/>
              <a:pPr>
                <a:defRPr/>
              </a:pPr>
              <a:t>‹#›</a:t>
            </a:fld>
            <a:endParaRPr lang="en-US" dirty="0"/>
          </a:p>
        </p:txBody>
      </p:sp>
    </p:spTree>
    <p:extLst>
      <p:ext uri="{BB962C8B-B14F-4D97-AF65-F5344CB8AC3E}">
        <p14:creationId xmlns:p14="http://schemas.microsoft.com/office/powerpoint/2010/main" val="1590007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37972"/>
            <a:ext cx="7019925" cy="5264944"/>
          </a:xfrm>
          <a:prstGeom prst="rect">
            <a:avLst/>
          </a:prstGeom>
        </p:spPr>
      </p:pic>
      <p:sp>
        <p:nvSpPr>
          <p:cNvPr id="22531" name="Rectangle 4"/>
          <p:cNvSpPr>
            <a:spLocks noGrp="1" noRot="1" noChangeAspect="1" noChangeArrowheads="1" noTextEdit="1"/>
          </p:cNvSpPr>
          <p:nvPr>
            <p:ph type="sldImg" idx="2"/>
          </p:nvPr>
        </p:nvSpPr>
        <p:spPr bwMode="auto">
          <a:xfrm>
            <a:off x="2032794" y="608013"/>
            <a:ext cx="4106069" cy="307833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1665" y="3754581"/>
            <a:ext cx="5616596" cy="4853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12"/>
          <p:cNvSpPr>
            <a:spLocks noChangeArrowheads="1"/>
          </p:cNvSpPr>
          <p:nvPr/>
        </p:nvSpPr>
        <p:spPr bwMode="auto">
          <a:xfrm>
            <a:off x="6701881" y="9105013"/>
            <a:ext cx="3097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fld id="{A60C5ED7-1275-4905-954F-94FC2A67139F}" type="slidenum">
              <a:rPr lang="en-US" sz="800">
                <a:solidFill>
                  <a:schemeClr val="bg1"/>
                </a:solidFill>
              </a:rPr>
              <a:pPr/>
              <a:t>‹#›</a:t>
            </a:fld>
            <a:endParaRPr lang="en-US" sz="800" dirty="0">
              <a:solidFill>
                <a:schemeClr val="bg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3697"/>
            <a:ext cx="2009776" cy="1148444"/>
          </a:xfrm>
          <a:prstGeom prst="rect">
            <a:avLst/>
          </a:prstGeom>
        </p:spPr>
      </p:pic>
    </p:spTree>
    <p:extLst>
      <p:ext uri="{BB962C8B-B14F-4D97-AF65-F5344CB8AC3E}">
        <p14:creationId xmlns:p14="http://schemas.microsoft.com/office/powerpoint/2010/main" val="2816125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08013"/>
            <a:ext cx="4105275" cy="307816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0919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08013"/>
            <a:ext cx="4105275" cy="3078162"/>
          </a:xfrm>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DCIM: Data Center Infrastructure</a:t>
            </a:r>
            <a:r>
              <a:rPr lang="en-CA" sz="1200" kern="1200" baseline="0" dirty="0" smtClean="0">
                <a:solidFill>
                  <a:schemeClr val="tx1"/>
                </a:solidFill>
                <a:latin typeface="+mn-lt"/>
                <a:ea typeface="+mn-ea"/>
                <a:cs typeface="+mn-cs"/>
              </a:rPr>
              <a:t> Management</a:t>
            </a:r>
          </a:p>
          <a:p>
            <a:r>
              <a:rPr lang="en-CA" sz="1200" kern="1200" baseline="0" dirty="0" smtClean="0">
                <a:solidFill>
                  <a:schemeClr val="tx1"/>
                </a:solidFill>
                <a:latin typeface="+mn-lt"/>
                <a:ea typeface="+mn-ea"/>
                <a:cs typeface="+mn-cs"/>
              </a:rPr>
              <a:t>- A way to visualize IT infrastructure assets and equipment</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“Product Strength” axis combines evaluation scores for Functionality with Architecture &amp; Integration. </a:t>
            </a:r>
          </a:p>
          <a:p>
            <a:r>
              <a:rPr lang="en-CA" sz="1200" kern="1200" dirty="0" smtClean="0">
                <a:solidFill>
                  <a:schemeClr val="tx1"/>
                </a:solidFill>
                <a:latin typeface="+mn-lt"/>
                <a:ea typeface="+mn-ea"/>
                <a:cs typeface="+mn-cs"/>
              </a:rPr>
              <a:t>“Cost Efficiency,” axis is calculated by adding the scores achieved for Cost Advantage and Deployment &amp; Administration. </a:t>
            </a:r>
          </a:p>
          <a:p>
            <a:endParaRPr lang="en-US" dirty="0"/>
          </a:p>
        </p:txBody>
      </p:sp>
    </p:spTree>
    <p:extLst>
      <p:ext uri="{BB962C8B-B14F-4D97-AF65-F5344CB8AC3E}">
        <p14:creationId xmlns:p14="http://schemas.microsoft.com/office/powerpoint/2010/main" val="1319777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08013"/>
            <a:ext cx="4105275" cy="3078162"/>
          </a:xfrm>
        </p:spPr>
      </p:sp>
      <p:sp>
        <p:nvSpPr>
          <p:cNvPr id="3" name="Notes Placeholder 2"/>
          <p:cNvSpPr>
            <a:spLocks noGrp="1"/>
          </p:cNvSpPr>
          <p:nvPr>
            <p:ph type="body" idx="1"/>
          </p:nvPr>
        </p:nvSpPr>
        <p:spPr/>
        <p:txBody>
          <a:bodyPr/>
          <a:lstStyle/>
          <a:p>
            <a:r>
              <a:rPr lang="en-US" dirty="0" smtClean="0"/>
              <a:t>Seminar ran by Cormant – out of 15 companies,</a:t>
            </a:r>
            <a:r>
              <a:rPr lang="en-US" baseline="0" dirty="0" smtClean="0"/>
              <a:t> 9 had networked PDUs, only 1 was using the data as part of DC management. </a:t>
            </a:r>
          </a:p>
          <a:p>
            <a:endParaRPr lang="en-US" dirty="0"/>
          </a:p>
        </p:txBody>
      </p:sp>
    </p:spTree>
    <p:extLst>
      <p:ext uri="{BB962C8B-B14F-4D97-AF65-F5344CB8AC3E}">
        <p14:creationId xmlns:p14="http://schemas.microsoft.com/office/powerpoint/2010/main" val="2219034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08013"/>
            <a:ext cx="4105275" cy="307816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8647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08013"/>
            <a:ext cx="4105275" cy="30781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176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08013"/>
            <a:ext cx="4105275" cy="3078162"/>
          </a:xfrm>
        </p:spPr>
      </p:sp>
      <p:sp>
        <p:nvSpPr>
          <p:cNvPr id="3" name="Notes Placeholder 2"/>
          <p:cNvSpPr>
            <a:spLocks noGrp="1"/>
          </p:cNvSpPr>
          <p:nvPr>
            <p:ph type="body" idx="1"/>
          </p:nvPr>
        </p:nvSpPr>
        <p:spPr/>
        <p:txBody>
          <a:bodyPr/>
          <a:lstStyle/>
          <a:p>
            <a:pPr marL="171450" indent="-171450">
              <a:lnSpc>
                <a:spcPct val="120000"/>
              </a:lnSpc>
              <a:spcBef>
                <a:spcPts val="500"/>
              </a:spcBef>
              <a:spcAft>
                <a:spcPts val="2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Founded 2001 to bring a revolutionary mobile connectivity / infrastructure management product to the market</a:t>
            </a:r>
          </a:p>
          <a:p>
            <a:pPr lvl="1"/>
            <a:r>
              <a:rPr lang="en-US" dirty="0" smtClean="0"/>
              <a:t>Infrastructure/Connectivity management on paper or spreadsheets was a terrible idea, Active patch panels were not the solution</a:t>
            </a:r>
          </a:p>
          <a:p>
            <a:pPr lvl="1"/>
            <a:r>
              <a:rPr lang="en-US" dirty="0" smtClean="0"/>
              <a:t>Mobility was key</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20000"/>
              </a:lnSpc>
              <a:spcBef>
                <a:spcPts val="500"/>
              </a:spcBef>
              <a:spcAft>
                <a:spcPts val="2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Since launch in 2003 Cormant has been delivering IT infrastructure management to a global customer base</a:t>
            </a:r>
          </a:p>
          <a:p>
            <a:pPr marL="171450" indent="-171450">
              <a:buFont typeface="Arial" panose="020B0604020202020204" pitchFamily="34" charset="0"/>
              <a:buChar char="•"/>
            </a:pPr>
            <a:r>
              <a:rPr lang="en-US" dirty="0" smtClean="0"/>
              <a:t>2004 – 2008: Some shift to a focus on DC’s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latin typeface="Verdana" panose="020B0604030504040204" pitchFamily="34" charset="0"/>
                <a:ea typeface="Verdana" panose="020B0604030504040204" pitchFamily="34" charset="0"/>
                <a:cs typeface="Verdana" panose="020B0604030504040204" pitchFamily="34" charset="0"/>
              </a:rPr>
              <a:t>2013: With the release of version 7 the product name changed from “CableSolve” to “Cormant-CS”</a:t>
            </a:r>
          </a:p>
          <a:p>
            <a:pPr marL="171450" indent="-1714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319777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08013"/>
            <a:ext cx="4105275" cy="3078162"/>
          </a:xfrm>
        </p:spPr>
      </p:sp>
      <p:sp>
        <p:nvSpPr>
          <p:cNvPr id="3" name="Notes Placeholder 2"/>
          <p:cNvSpPr>
            <a:spLocks noGrp="1"/>
          </p:cNvSpPr>
          <p:nvPr>
            <p:ph type="body" idx="1"/>
          </p:nvPr>
        </p:nvSpPr>
        <p:spPr/>
        <p:txBody>
          <a:bodyPr/>
          <a:lstStyle/>
          <a:p>
            <a:pPr marL="171450" indent="-171450">
              <a:lnSpc>
                <a:spcPct val="120000"/>
              </a:lnSpc>
              <a:spcBef>
                <a:spcPts val="500"/>
              </a:spcBef>
              <a:spcAft>
                <a:spcPts val="2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HQ in California</a:t>
            </a:r>
          </a:p>
          <a:p>
            <a:pPr marL="628650" lvl="1" indent="-171450">
              <a:lnSpc>
                <a:spcPct val="120000"/>
              </a:lnSpc>
              <a:spcBef>
                <a:spcPts val="500"/>
              </a:spcBef>
              <a:spcAft>
                <a:spcPts val="2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Cormant companies in US, UK, Australia, Philippines</a:t>
            </a:r>
          </a:p>
          <a:p>
            <a:pPr marL="171450" indent="-171450">
              <a:lnSpc>
                <a:spcPct val="120000"/>
              </a:lnSpc>
              <a:spcBef>
                <a:spcPts val="500"/>
              </a:spcBef>
              <a:spcAft>
                <a:spcPts val="2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Sales &amp; Service Partners in Australia, Canada, Holland, Hong Kong, India, Italy, Ireland, Malaysia, Middle East,</a:t>
            </a:r>
            <a:r>
              <a:rPr lang="en-US" baseline="0"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Singapore, South America,</a:t>
            </a:r>
            <a:r>
              <a:rPr lang="en-US" baseline="0"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Thailand, UK, USA</a:t>
            </a:r>
          </a:p>
          <a:p>
            <a:pPr marL="628650" lvl="1" indent="-171450">
              <a:lnSpc>
                <a:spcPct val="120000"/>
              </a:lnSpc>
              <a:spcBef>
                <a:spcPts val="500"/>
              </a:spcBef>
              <a:spcAft>
                <a:spcPts val="200"/>
              </a:spcAf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Customers in all these locations (and more)</a:t>
            </a:r>
          </a:p>
          <a:p>
            <a:pPr marL="171450" indent="-171450">
              <a:buFont typeface="Arial" panose="020B0604020202020204" pitchFamily="34" charset="0"/>
              <a:buChar char="•"/>
            </a:pPr>
            <a:r>
              <a:rPr lang="en-US" dirty="0" smtClean="0"/>
              <a:t>Ability to deliver global projects with staff and/or partners on 6 continents</a:t>
            </a:r>
          </a:p>
          <a:p>
            <a:pPr marL="628650" lvl="1" indent="-171450">
              <a:buFont typeface="Arial" panose="020B0604020202020204" pitchFamily="34" charset="0"/>
              <a:buChar char="•"/>
            </a:pPr>
            <a:r>
              <a:rPr lang="en-US" dirty="0" smtClean="0"/>
              <a:t>Partner engagement works to ensure we support our partners in all locations.</a:t>
            </a:r>
          </a:p>
          <a:p>
            <a:endParaRPr lang="en-US" dirty="0"/>
          </a:p>
        </p:txBody>
      </p:sp>
    </p:spTree>
    <p:extLst>
      <p:ext uri="{BB962C8B-B14F-4D97-AF65-F5344CB8AC3E}">
        <p14:creationId xmlns:p14="http://schemas.microsoft.com/office/powerpoint/2010/main" val="2837749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08013"/>
            <a:ext cx="4105275" cy="3078162"/>
          </a:xfrm>
        </p:spPr>
      </p:sp>
      <p:sp>
        <p:nvSpPr>
          <p:cNvPr id="3" name="Notes Placeholder 2"/>
          <p:cNvSpPr>
            <a:spLocks noGrp="1"/>
          </p:cNvSpPr>
          <p:nvPr>
            <p:ph type="body" idx="1"/>
          </p:nvPr>
        </p:nvSpPr>
        <p:spPr/>
        <p:txBody>
          <a:bodyPr>
            <a:normAutofit fontScale="70000" lnSpcReduction="20000"/>
          </a:bodyPr>
          <a:lstStyle/>
          <a:p>
            <a:pPr marL="0" indent="0">
              <a:lnSpc>
                <a:spcPct val="120000"/>
              </a:lnSpc>
              <a:spcBef>
                <a:spcPts val="200"/>
              </a:spcBef>
              <a:buFont typeface="Arial" panose="020B0604020202020204" pitchFamily="34" charset="0"/>
              <a:buNone/>
            </a:pPr>
            <a:r>
              <a:rPr lang="en-US" sz="1500" dirty="0" smtClean="0"/>
              <a:t>Sample of customers</a:t>
            </a:r>
          </a:p>
          <a:p>
            <a:pPr marL="285750" indent="-285750">
              <a:lnSpc>
                <a:spcPct val="120000"/>
              </a:lnSpc>
              <a:spcBef>
                <a:spcPts val="200"/>
              </a:spcBef>
              <a:buFont typeface="Arial" panose="020B0604020202020204" pitchFamily="34" charset="0"/>
              <a:buChar char="•"/>
            </a:pPr>
            <a:r>
              <a:rPr lang="en-US" sz="1500" dirty="0" smtClean="0"/>
              <a:t>Banking / Financial Services:</a:t>
            </a:r>
            <a:r>
              <a:rPr lang="en-US" sz="1500" baseline="0" dirty="0" smtClean="0"/>
              <a:t> </a:t>
            </a:r>
            <a:r>
              <a:rPr lang="en-US" sz="1500" dirty="0" smtClean="0"/>
              <a:t>AIG (global), Australian Stock Exchange, Barclays Bank (global), Deutsche Bank AG (global), HSBC, National Australia Bank Group, Lloyds TSB, Coutts</a:t>
            </a:r>
          </a:p>
          <a:p>
            <a:pPr marL="285750" indent="-285750">
              <a:lnSpc>
                <a:spcPct val="120000"/>
              </a:lnSpc>
              <a:spcBef>
                <a:spcPts val="200"/>
              </a:spcBef>
              <a:buFont typeface="Arial" panose="020B0604020202020204" pitchFamily="34" charset="0"/>
              <a:buChar char="•"/>
            </a:pPr>
            <a:r>
              <a:rPr lang="en-US" sz="1500" dirty="0" smtClean="0"/>
              <a:t>Technology: Cisco Systems, Constant Contact, HP Services, Sony, London Internet Exchange</a:t>
            </a:r>
          </a:p>
          <a:p>
            <a:pPr marL="285750" indent="-285750">
              <a:lnSpc>
                <a:spcPct val="120000"/>
              </a:lnSpc>
              <a:spcBef>
                <a:spcPts val="200"/>
              </a:spcBef>
              <a:buFont typeface="Arial" panose="020B0604020202020204" pitchFamily="34" charset="0"/>
              <a:buChar char="•"/>
            </a:pPr>
            <a:r>
              <a:rPr lang="en-US" sz="1500" dirty="0" smtClean="0"/>
              <a:t>Government: Canadian Secret Intelligence Service, City of Concord, Department of Defense, Elections Canada, JARIC, Joint Air Reconnaissance, NATO (global), The Foreign and Commonwealth Office</a:t>
            </a:r>
          </a:p>
          <a:p>
            <a:pPr marL="285750" indent="-285750">
              <a:lnSpc>
                <a:spcPct val="120000"/>
              </a:lnSpc>
              <a:spcBef>
                <a:spcPts val="200"/>
              </a:spcBef>
              <a:buFont typeface="Arial" panose="020B0604020202020204" pitchFamily="34" charset="0"/>
              <a:buChar char="•"/>
            </a:pPr>
            <a:r>
              <a:rPr lang="en-US" sz="1500" dirty="0" smtClean="0"/>
              <a:t>Education: Carleton University, DePaul University, The University of Sydney</a:t>
            </a:r>
          </a:p>
          <a:p>
            <a:pPr marL="285750" indent="-285750">
              <a:lnSpc>
                <a:spcPct val="120000"/>
              </a:lnSpc>
              <a:spcBef>
                <a:spcPts val="200"/>
              </a:spcBef>
              <a:buFont typeface="Arial" panose="020B0604020202020204" pitchFamily="34" charset="0"/>
              <a:buChar char="•"/>
            </a:pPr>
            <a:r>
              <a:rPr lang="en-US" sz="1500" dirty="0" smtClean="0"/>
              <a:t>Transportation: Melbourne Airport, WestJet</a:t>
            </a:r>
          </a:p>
          <a:p>
            <a:pPr marL="285750" marR="0" indent="-28575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en-US" sz="1500" dirty="0" smtClean="0"/>
              <a:t>Health:</a:t>
            </a:r>
            <a:r>
              <a:rPr lang="en-US" sz="1500" baseline="0" dirty="0" smtClean="0"/>
              <a:t> </a:t>
            </a:r>
            <a:r>
              <a:rPr lang="en-US" sz="1500" dirty="0" smtClean="0"/>
              <a:t>Akron Children's Hospital, Azienda Sanitaria Locale Napoli, CHUM Research Centre, Inspira Woodbury, McKesson Corp.</a:t>
            </a:r>
          </a:p>
          <a:p>
            <a:pPr marL="285750" indent="-285750">
              <a:lnSpc>
                <a:spcPct val="120000"/>
              </a:lnSpc>
              <a:spcBef>
                <a:spcPts val="200"/>
              </a:spcBef>
              <a:buFont typeface="Arial" panose="020B0604020202020204" pitchFamily="34" charset="0"/>
              <a:buChar char="•"/>
            </a:pPr>
            <a:r>
              <a:rPr lang="en-US" sz="1500" dirty="0" smtClean="0"/>
              <a:t>Also Telecommunications, Pharma, Manufacturing, Energy, Construction</a:t>
            </a:r>
          </a:p>
          <a:p>
            <a:pPr>
              <a:lnSpc>
                <a:spcPct val="120000"/>
              </a:lnSpc>
              <a:spcBef>
                <a:spcPts val="200"/>
              </a:spcBef>
            </a:pPr>
            <a:r>
              <a:rPr lang="en-US" sz="1500" dirty="0" smtClean="0"/>
              <a:t>Renewal rates for annual support and upgrade assurance agreements remain over 90% (initial purchase is perpetual license)</a:t>
            </a:r>
          </a:p>
          <a:p>
            <a:pPr lvl="1">
              <a:lnSpc>
                <a:spcPct val="120000"/>
              </a:lnSpc>
              <a:spcBef>
                <a:spcPts val="200"/>
              </a:spcBef>
            </a:pPr>
            <a:r>
              <a:rPr lang="en-US" sz="1500" dirty="0" smtClean="0"/>
              <a:t>A number of customers from 2004 still use CS and renew annually</a:t>
            </a:r>
          </a:p>
          <a:p>
            <a:pPr>
              <a:lnSpc>
                <a:spcPct val="120000"/>
              </a:lnSpc>
              <a:spcBef>
                <a:spcPts val="200"/>
              </a:spcBef>
            </a:pPr>
            <a:r>
              <a:rPr lang="en-US" sz="1500" dirty="0" smtClean="0"/>
              <a:t>Approx. 80% of all customers purchase additional licenses as the product footprint expands within their organization</a:t>
            </a:r>
          </a:p>
          <a:p>
            <a:pPr lvl="1">
              <a:lnSpc>
                <a:spcPct val="120000"/>
              </a:lnSpc>
              <a:spcBef>
                <a:spcPts val="200"/>
              </a:spcBef>
            </a:pPr>
            <a:r>
              <a:rPr lang="en-US" sz="1500" dirty="0" smtClean="0"/>
              <a:t>Usually driven by further roll out </a:t>
            </a:r>
            <a:r>
              <a:rPr lang="en-US" sz="1500" u="sng" dirty="0" smtClean="0"/>
              <a:t>and</a:t>
            </a:r>
            <a:r>
              <a:rPr lang="en-US" sz="1500" dirty="0" smtClean="0"/>
              <a:t> additional use within same facilities</a:t>
            </a:r>
          </a:p>
          <a:p>
            <a:pPr>
              <a:lnSpc>
                <a:spcPct val="120000"/>
              </a:lnSpc>
              <a:spcBef>
                <a:spcPts val="200"/>
              </a:spcBef>
            </a:pPr>
            <a:r>
              <a:rPr lang="en-US" sz="1500" dirty="0" smtClean="0"/>
              <a:t>Common Customers</a:t>
            </a:r>
          </a:p>
          <a:p>
            <a:pPr lvl="1">
              <a:lnSpc>
                <a:spcPct val="120000"/>
              </a:lnSpc>
              <a:spcBef>
                <a:spcPts val="200"/>
              </a:spcBef>
            </a:pPr>
            <a:r>
              <a:rPr lang="en-US" sz="1500" dirty="0" smtClean="0"/>
              <a:t>Cisco, Amgen, HP, Deutsch Bank, many more?</a:t>
            </a:r>
          </a:p>
          <a:p>
            <a:pPr marL="285750" indent="-285750">
              <a:buFont typeface="Arial" panose="020B0604020202020204" pitchFamily="34" charset="0"/>
              <a:buChar char="•"/>
            </a:pPr>
            <a:endParaRPr lang="en-US" sz="1600" dirty="0" smtClean="0"/>
          </a:p>
          <a:p>
            <a:endParaRPr lang="en-US" sz="1600" dirty="0"/>
          </a:p>
        </p:txBody>
      </p:sp>
    </p:spTree>
    <p:extLst>
      <p:ext uri="{BB962C8B-B14F-4D97-AF65-F5344CB8AC3E}">
        <p14:creationId xmlns:p14="http://schemas.microsoft.com/office/powerpoint/2010/main" val="1319777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08013"/>
            <a:ext cx="4105275" cy="307816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8972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08013"/>
            <a:ext cx="4105275" cy="307816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8732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08013"/>
            <a:ext cx="4105275" cy="307816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9172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08013"/>
            <a:ext cx="4105275" cy="30781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3368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08013"/>
            <a:ext cx="4105275" cy="3078162"/>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Full quotes:</a:t>
            </a:r>
          </a:p>
          <a:p>
            <a:r>
              <a:rPr lang="en-US" sz="1200" kern="1200" dirty="0" smtClean="0">
                <a:solidFill>
                  <a:schemeClr val="tx1"/>
                </a:solidFill>
                <a:latin typeface="+mn-lt"/>
                <a:ea typeface="+mn-ea"/>
                <a:cs typeface="+mn-cs"/>
              </a:rPr>
              <a:t>451 </a:t>
            </a:r>
            <a:r>
              <a:rPr lang="en-US" sz="1200" kern="1200" dirty="0" smtClean="0">
                <a:solidFill>
                  <a:schemeClr val="tx1"/>
                </a:solidFill>
                <a:latin typeface="+mn-lt"/>
                <a:ea typeface="+mn-ea"/>
                <a:cs typeface="+mn-cs"/>
              </a:rPr>
              <a:t>Research: “Cormant competes against much larger rivals in the DCIM market, although it seems to be benefiting from being a pure-play supplier. Unlike large companies that supply DCIM (with the technology being a very small portion of their consolidated revenues), Cormant has no competitive overlap in other datacenter-technology sectors – combined with its background in connectivity management, this has enabled Cormant to attract sizeable resale partners, particularly those that have a datacenter-cabling focus. Cormant is proving to be a competitive supplier.”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IDC: “Cormant comes to the table with a solid, full-fledged DCIM solution that is priced significantly lower than that of other DCIM providers. The lower barrier to entry will motivate many enterprise datacenters to implement DCIM and enables Cormant to benefit from the growing DCIM momentum by coming to market with a unique offering that is within reach of a much larger audience.”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OVUM: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“Ovum believes that holistic asset management tools represent a segment of the market that will witness significant growth. We expect more vendors, especially the larger infrastructure management vendors, to introduce similar capabilities, </a:t>
            </a:r>
            <a:r>
              <a:rPr lang="en-US" sz="1200" u="sng" kern="1200" dirty="0" smtClean="0">
                <a:solidFill>
                  <a:schemeClr val="tx1"/>
                </a:solidFill>
                <a:latin typeface="+mn-lt"/>
                <a:ea typeface="+mn-ea"/>
                <a:cs typeface="+mn-cs"/>
              </a:rPr>
              <a:t>but these will be at least two years behind Cormant's technology initially</a:t>
            </a:r>
            <a:r>
              <a:rPr lang="en-US" sz="1200" kern="1200" dirty="0" smtClean="0">
                <a:solidFill>
                  <a:schemeClr val="tx1"/>
                </a:solidFill>
                <a:latin typeface="+mn-lt"/>
                <a:ea typeface="+mn-ea"/>
                <a:cs typeface="+mn-cs"/>
              </a:rPr>
              <a:t>,” says Ovum Analyst Roy Illsley.  “Cormant-CS also provides a valuable insight into the power usage within the data center, which will increasingly become an IT responsibility in many organizations.”</a:t>
            </a:r>
          </a:p>
          <a:p>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1319777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01638" y="2130425"/>
            <a:ext cx="8377237" cy="1470025"/>
          </a:xfrm>
        </p:spPr>
        <p:txBody>
          <a:bodyPr/>
          <a:lstStyle>
            <a:lvl1pPr algn="ctr">
              <a:defRPr sz="3100">
                <a:solidFill>
                  <a:schemeClr val="accent2"/>
                </a:solidFill>
                <a:latin typeface="Myriad Web" pitchFamily="34" charset="0"/>
              </a:defRPr>
            </a:lvl1pPr>
          </a:lstStyle>
          <a:p>
            <a:pPr lvl="0"/>
            <a:r>
              <a:rPr lang="en-US" noProof="0" smtClean="0"/>
              <a:t>Click to edit Master title style</a:t>
            </a:r>
            <a:endParaRPr lang="en-US" noProof="0" dirty="0" smtClean="0"/>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b="1">
                <a:solidFill>
                  <a:schemeClr val="tx1"/>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616338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6551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17588"/>
            <a:ext cx="2057400" cy="5219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17588"/>
            <a:ext cx="6019800" cy="5219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4831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17588"/>
            <a:ext cx="8229600" cy="7096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97075"/>
            <a:ext cx="4038600" cy="4240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97075"/>
            <a:ext cx="4038600" cy="4240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3206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17588"/>
            <a:ext cx="8229600" cy="7096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97075"/>
            <a:ext cx="4038600" cy="4240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97075"/>
            <a:ext cx="4038600" cy="2043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92588"/>
            <a:ext cx="4038600" cy="204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4965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05112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78333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97075"/>
            <a:ext cx="4038600" cy="4240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97075"/>
            <a:ext cx="4038600" cy="4240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987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7378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7745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809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543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9906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57200" y="1017588"/>
            <a:ext cx="8229600"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57200" y="1997075"/>
            <a:ext cx="8229600" cy="424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18"/>
          <p:cNvSpPr>
            <a:spLocks noChangeArrowheads="1"/>
          </p:cNvSpPr>
          <p:nvPr/>
        </p:nvSpPr>
        <p:spPr bwMode="auto">
          <a:xfrm>
            <a:off x="8382000" y="6381750"/>
            <a:ext cx="762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en-US" sz="800" dirty="0">
              <a:solidFill>
                <a:schemeClr val="tx1"/>
              </a:solidFill>
            </a:endParaRPr>
          </a:p>
          <a:p>
            <a:pPr algn="r"/>
            <a:endParaRPr lang="en-US" sz="800" dirty="0">
              <a:solidFill>
                <a:schemeClr val="tx1"/>
              </a:solidFill>
            </a:endParaRPr>
          </a:p>
          <a:p>
            <a:pPr algn="r"/>
            <a:fld id="{00D04E67-978D-48E0-B931-F3D8E6B6533D}" type="slidenum">
              <a:rPr lang="en-US" sz="800">
                <a:solidFill>
                  <a:schemeClr val="tx1"/>
                </a:solidFill>
              </a:rPr>
              <a:pPr algn="r"/>
              <a:t>‹#›</a:t>
            </a:fld>
            <a:endParaRPr lang="en-US" sz="800" dirty="0">
              <a:solidFill>
                <a:schemeClr val="tx1"/>
              </a:solidFill>
            </a:endParaRPr>
          </a:p>
        </p:txBody>
      </p:sp>
      <p:sp>
        <p:nvSpPr>
          <p:cNvPr id="1030" name="Rectangle 20"/>
          <p:cNvSpPr>
            <a:spLocks noChangeArrowheads="1"/>
          </p:cNvSpPr>
          <p:nvPr/>
        </p:nvSpPr>
        <p:spPr bwMode="auto">
          <a:xfrm>
            <a:off x="0" y="6381750"/>
            <a:ext cx="3943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en-US" sz="800" dirty="0">
              <a:solidFill>
                <a:schemeClr val="tx1"/>
              </a:solidFill>
            </a:endParaRPr>
          </a:p>
          <a:p>
            <a:endParaRPr lang="en-US" sz="800" dirty="0">
              <a:solidFill>
                <a:schemeClr val="tx1"/>
              </a:solidFill>
            </a:endParaRPr>
          </a:p>
          <a:p>
            <a:r>
              <a:rPr lang="en-US" sz="800" dirty="0">
                <a:solidFill>
                  <a:schemeClr val="tx1"/>
                </a:solidFill>
              </a:rPr>
              <a:t>© </a:t>
            </a:r>
            <a:r>
              <a:rPr lang="en-US" sz="800" dirty="0" smtClean="0">
                <a:solidFill>
                  <a:schemeClr val="tx1"/>
                </a:solidFill>
              </a:rPr>
              <a:t>2002</a:t>
            </a:r>
            <a:r>
              <a:rPr lang="en-US" sz="800" baseline="0" dirty="0" smtClean="0">
                <a:solidFill>
                  <a:schemeClr val="tx1"/>
                </a:solidFill>
              </a:rPr>
              <a:t> </a:t>
            </a:r>
            <a:r>
              <a:rPr lang="en-US" sz="800" dirty="0" smtClean="0">
                <a:solidFill>
                  <a:schemeClr val="tx1"/>
                </a:solidFill>
              </a:rPr>
              <a:t>– 2014 </a:t>
            </a:r>
            <a:r>
              <a:rPr lang="en-US" sz="800" dirty="0">
                <a:solidFill>
                  <a:schemeClr val="tx1"/>
                </a:solidFill>
              </a:rPr>
              <a:t>Cormant Inc</a:t>
            </a:r>
          </a:p>
        </p:txBody>
      </p:sp>
      <p:pic>
        <p:nvPicPr>
          <p:cNvPr id="4"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000874" y="-183697"/>
            <a:ext cx="2009776" cy="1148444"/>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iming>
    <p:tnLst>
      <p:par>
        <p:cTn id="1" dur="indefinite" restart="never" nodeType="tmRoot"/>
      </p:par>
    </p:tnLst>
  </p:timing>
  <p:txStyles>
    <p:titleStyle>
      <a:lvl1pPr algn="l" rtl="0" eaLnBrk="1" fontAlgn="base" hangingPunct="1">
        <a:spcBef>
          <a:spcPct val="0"/>
        </a:spcBef>
        <a:spcAft>
          <a:spcPct val="0"/>
        </a:spcAft>
        <a:defRPr sz="2600" b="1">
          <a:solidFill>
            <a:schemeClr val="accent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600" b="1">
          <a:solidFill>
            <a:srgbClr val="FFFFCC"/>
          </a:solidFill>
          <a:effectLst>
            <a:outerShdw blurRad="38100" dist="38100" dir="2700000" algn="tl">
              <a:srgbClr val="C0C0C0"/>
            </a:outerShdw>
          </a:effectLst>
          <a:latin typeface="Verdana" pitchFamily="34" charset="0"/>
        </a:defRPr>
      </a:lvl2pPr>
      <a:lvl3pPr algn="l" rtl="0" eaLnBrk="1" fontAlgn="base" hangingPunct="1">
        <a:spcBef>
          <a:spcPct val="0"/>
        </a:spcBef>
        <a:spcAft>
          <a:spcPct val="0"/>
        </a:spcAft>
        <a:defRPr sz="2600" b="1">
          <a:solidFill>
            <a:srgbClr val="FFFFCC"/>
          </a:solidFill>
          <a:effectLst>
            <a:outerShdw blurRad="38100" dist="38100" dir="2700000" algn="tl">
              <a:srgbClr val="C0C0C0"/>
            </a:outerShdw>
          </a:effectLst>
          <a:latin typeface="Verdana" pitchFamily="34" charset="0"/>
        </a:defRPr>
      </a:lvl3pPr>
      <a:lvl4pPr algn="l" rtl="0" eaLnBrk="1" fontAlgn="base" hangingPunct="1">
        <a:spcBef>
          <a:spcPct val="0"/>
        </a:spcBef>
        <a:spcAft>
          <a:spcPct val="0"/>
        </a:spcAft>
        <a:defRPr sz="2600" b="1">
          <a:solidFill>
            <a:srgbClr val="FFFFCC"/>
          </a:solidFill>
          <a:effectLst>
            <a:outerShdw blurRad="38100" dist="38100" dir="2700000" algn="tl">
              <a:srgbClr val="C0C0C0"/>
            </a:outerShdw>
          </a:effectLst>
          <a:latin typeface="Verdana" pitchFamily="34" charset="0"/>
        </a:defRPr>
      </a:lvl4pPr>
      <a:lvl5pPr algn="l" rtl="0" eaLnBrk="1" fontAlgn="base" hangingPunct="1">
        <a:spcBef>
          <a:spcPct val="0"/>
        </a:spcBef>
        <a:spcAft>
          <a:spcPct val="0"/>
        </a:spcAft>
        <a:defRPr sz="2600" b="1">
          <a:solidFill>
            <a:srgbClr val="FFFFCC"/>
          </a:solidFill>
          <a:effectLst>
            <a:outerShdw blurRad="38100" dist="38100" dir="2700000" algn="tl">
              <a:srgbClr val="C0C0C0"/>
            </a:outerShdw>
          </a:effectLst>
          <a:latin typeface="Verdana" pitchFamily="34" charset="0"/>
        </a:defRPr>
      </a:lvl5pPr>
      <a:lvl6pPr marL="457200" algn="l" rtl="0" eaLnBrk="1" fontAlgn="base" hangingPunct="1">
        <a:spcBef>
          <a:spcPct val="0"/>
        </a:spcBef>
        <a:spcAft>
          <a:spcPct val="0"/>
        </a:spcAft>
        <a:defRPr sz="2600" b="1">
          <a:solidFill>
            <a:srgbClr val="FFFFCC"/>
          </a:solidFill>
          <a:effectLst>
            <a:outerShdw blurRad="38100" dist="38100" dir="2700000" algn="tl">
              <a:srgbClr val="C0C0C0"/>
            </a:outerShdw>
          </a:effectLst>
          <a:latin typeface="Verdana" pitchFamily="34" charset="0"/>
        </a:defRPr>
      </a:lvl6pPr>
      <a:lvl7pPr marL="914400" algn="l" rtl="0" eaLnBrk="1" fontAlgn="base" hangingPunct="1">
        <a:spcBef>
          <a:spcPct val="0"/>
        </a:spcBef>
        <a:spcAft>
          <a:spcPct val="0"/>
        </a:spcAft>
        <a:defRPr sz="2600" b="1">
          <a:solidFill>
            <a:srgbClr val="FFFFCC"/>
          </a:solidFill>
          <a:effectLst>
            <a:outerShdw blurRad="38100" dist="38100" dir="2700000" algn="tl">
              <a:srgbClr val="C0C0C0"/>
            </a:outerShdw>
          </a:effectLst>
          <a:latin typeface="Verdana" pitchFamily="34" charset="0"/>
        </a:defRPr>
      </a:lvl7pPr>
      <a:lvl8pPr marL="1371600" algn="l" rtl="0" eaLnBrk="1" fontAlgn="base" hangingPunct="1">
        <a:spcBef>
          <a:spcPct val="0"/>
        </a:spcBef>
        <a:spcAft>
          <a:spcPct val="0"/>
        </a:spcAft>
        <a:defRPr sz="2600" b="1">
          <a:solidFill>
            <a:srgbClr val="FFFFCC"/>
          </a:solidFill>
          <a:effectLst>
            <a:outerShdw blurRad="38100" dist="38100" dir="2700000" algn="tl">
              <a:srgbClr val="C0C0C0"/>
            </a:outerShdw>
          </a:effectLst>
          <a:latin typeface="Verdana" pitchFamily="34" charset="0"/>
        </a:defRPr>
      </a:lvl8pPr>
      <a:lvl9pPr marL="1828800" algn="l" rtl="0" eaLnBrk="1" fontAlgn="base" hangingPunct="1">
        <a:spcBef>
          <a:spcPct val="0"/>
        </a:spcBef>
        <a:spcAft>
          <a:spcPct val="0"/>
        </a:spcAft>
        <a:defRPr sz="2600" b="1">
          <a:solidFill>
            <a:srgbClr val="FFFFCC"/>
          </a:solidFill>
          <a:effectLst>
            <a:outerShdw blurRad="38100" dist="38100" dir="2700000" algn="tl">
              <a:srgbClr val="C0C0C0"/>
            </a:outerShdw>
          </a:effectLst>
          <a:latin typeface="Verdana" pitchFamily="34" charset="0"/>
        </a:defRPr>
      </a:lvl9pPr>
    </p:titleStyle>
    <p:bodyStyle>
      <a:lvl1pPr marL="342900" indent="-342900" algn="l" rtl="0" eaLnBrk="1" fontAlgn="base" hangingPunct="1">
        <a:lnSpc>
          <a:spcPct val="95000"/>
        </a:lnSpc>
        <a:spcBef>
          <a:spcPct val="20000"/>
        </a:spcBef>
        <a:spcAft>
          <a:spcPct val="0"/>
        </a:spcAft>
        <a:buSzPct val="75000"/>
        <a:buFont typeface="Wingdings" pitchFamily="2" charset="2"/>
        <a:buBlip>
          <a:blip r:embed="rId17"/>
        </a:buBlip>
        <a:defRPr sz="2000">
          <a:solidFill>
            <a:schemeClr val="tx1"/>
          </a:solidFill>
          <a:latin typeface="+mn-lt"/>
          <a:ea typeface="+mn-ea"/>
          <a:cs typeface="+mn-cs"/>
        </a:defRPr>
      </a:lvl1pPr>
      <a:lvl2pPr marL="742950" indent="-285750" algn="l" rtl="0" eaLnBrk="1" fontAlgn="base" hangingPunct="1">
        <a:spcBef>
          <a:spcPct val="20000"/>
        </a:spcBef>
        <a:spcAft>
          <a:spcPct val="0"/>
        </a:spcAft>
        <a:buSzPct val="70000"/>
        <a:buBlip>
          <a:blip r:embed="rId18"/>
        </a:buBlip>
        <a:defRPr>
          <a:solidFill>
            <a:schemeClr val="tx1"/>
          </a:solidFill>
          <a:latin typeface="+mn-lt"/>
        </a:defRPr>
      </a:lvl2pPr>
      <a:lvl3pPr marL="1143000" indent="-228600" algn="l" rtl="0" eaLnBrk="1" fontAlgn="base" hangingPunct="1">
        <a:spcBef>
          <a:spcPct val="20000"/>
        </a:spcBef>
        <a:spcAft>
          <a:spcPct val="0"/>
        </a:spcAft>
        <a:buSzPct val="70000"/>
        <a:buBlip>
          <a:blip r:embed="rId18"/>
        </a:buBlip>
        <a:defRPr sz="1600">
          <a:solidFill>
            <a:schemeClr val="tx1"/>
          </a:solidFill>
          <a:latin typeface="+mn-lt"/>
        </a:defRPr>
      </a:lvl3pPr>
      <a:lvl4pPr marL="1600200" indent="-228600" algn="l" rtl="0" eaLnBrk="1" fontAlgn="base" hangingPunct="1">
        <a:spcBef>
          <a:spcPct val="20000"/>
        </a:spcBef>
        <a:spcAft>
          <a:spcPct val="0"/>
        </a:spcAft>
        <a:buSzPct val="70000"/>
        <a:buBlip>
          <a:blip r:embed="rId18"/>
        </a:buBlip>
        <a:defRPr sz="1400">
          <a:solidFill>
            <a:schemeClr val="tx1"/>
          </a:solidFill>
          <a:latin typeface="+mn-lt"/>
        </a:defRPr>
      </a:lvl4pPr>
      <a:lvl5pPr marL="2057400" indent="-228600" algn="l" rtl="0" eaLnBrk="1" fontAlgn="base" hangingPunct="1">
        <a:spcBef>
          <a:spcPct val="20000"/>
        </a:spcBef>
        <a:spcAft>
          <a:spcPct val="0"/>
        </a:spcAft>
        <a:buSzPct val="70000"/>
        <a:buBlip>
          <a:blip r:embed="rId18"/>
        </a:buBlip>
        <a:defRPr sz="1200">
          <a:solidFill>
            <a:schemeClr val="tx1"/>
          </a:solidFill>
          <a:latin typeface="+mn-lt"/>
        </a:defRPr>
      </a:lvl5pPr>
      <a:lvl6pPr marL="2514600" indent="-228600" algn="l" rtl="0" eaLnBrk="1" fontAlgn="base" hangingPunct="1">
        <a:spcBef>
          <a:spcPct val="20000"/>
        </a:spcBef>
        <a:spcAft>
          <a:spcPct val="0"/>
        </a:spcAft>
        <a:buSzPct val="70000"/>
        <a:buBlip>
          <a:blip r:embed="rId18"/>
        </a:buBlip>
        <a:defRPr sz="1200">
          <a:solidFill>
            <a:schemeClr val="bg1"/>
          </a:solidFill>
          <a:latin typeface="+mn-lt"/>
        </a:defRPr>
      </a:lvl6pPr>
      <a:lvl7pPr marL="2971800" indent="-228600" algn="l" rtl="0" eaLnBrk="1" fontAlgn="base" hangingPunct="1">
        <a:spcBef>
          <a:spcPct val="20000"/>
        </a:spcBef>
        <a:spcAft>
          <a:spcPct val="0"/>
        </a:spcAft>
        <a:buSzPct val="70000"/>
        <a:buBlip>
          <a:blip r:embed="rId18"/>
        </a:buBlip>
        <a:defRPr sz="1200">
          <a:solidFill>
            <a:schemeClr val="bg1"/>
          </a:solidFill>
          <a:latin typeface="+mn-lt"/>
        </a:defRPr>
      </a:lvl7pPr>
      <a:lvl8pPr marL="3429000" indent="-228600" algn="l" rtl="0" eaLnBrk="1" fontAlgn="base" hangingPunct="1">
        <a:spcBef>
          <a:spcPct val="20000"/>
        </a:spcBef>
        <a:spcAft>
          <a:spcPct val="0"/>
        </a:spcAft>
        <a:buSzPct val="70000"/>
        <a:buBlip>
          <a:blip r:embed="rId18"/>
        </a:buBlip>
        <a:defRPr sz="1200">
          <a:solidFill>
            <a:schemeClr val="bg1"/>
          </a:solidFill>
          <a:latin typeface="+mn-lt"/>
        </a:defRPr>
      </a:lvl8pPr>
      <a:lvl9pPr marL="3886200" indent="-228600" algn="l" rtl="0" eaLnBrk="1" fontAlgn="base" hangingPunct="1">
        <a:spcBef>
          <a:spcPct val="20000"/>
        </a:spcBef>
        <a:spcAft>
          <a:spcPct val="0"/>
        </a:spcAft>
        <a:buSzPct val="70000"/>
        <a:buBlip>
          <a:blip r:embed="rId18"/>
        </a:buBlip>
        <a:defRPr sz="1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ormant.com/servertech"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png"/><Relationship Id="rId3" Type="http://schemas.openxmlformats.org/officeDocument/2006/relationships/hyperlink" Target="http://www.carleton.ca/" TargetMode="External"/><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gif"/><Relationship Id="rId17"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23.gif"/><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tm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tmp"/><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tmp"/><Relationship Id="rId9" Type="http://schemas.openxmlformats.org/officeDocument/2006/relationships/image" Target="../media/image36.tmp"/></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0C2C96"/>
                </a:solidFill>
              </a:rPr>
              <a:t>Cormant DCIM </a:t>
            </a:r>
            <a:br>
              <a:rPr lang="en-US" dirty="0" smtClean="0">
                <a:solidFill>
                  <a:srgbClr val="0C2C96"/>
                </a:solidFill>
              </a:rPr>
            </a:br>
            <a:r>
              <a:rPr lang="en-US" dirty="0" smtClean="0">
                <a:solidFill>
                  <a:srgbClr val="0C2C96"/>
                </a:solidFill>
              </a:rPr>
              <a:t>Solution Partner Session for</a:t>
            </a:r>
            <a:endParaRPr lang="en-US" dirty="0">
              <a:solidFill>
                <a:srgbClr val="0C2C96"/>
              </a:solidFill>
            </a:endParaRPr>
          </a:p>
        </p:txBody>
      </p:sp>
      <p:sp>
        <p:nvSpPr>
          <p:cNvPr id="5" name="Subtitle 4"/>
          <p:cNvSpPr>
            <a:spLocks noGrp="1"/>
          </p:cNvSpPr>
          <p:nvPr>
            <p:ph type="subTitle" idx="1"/>
          </p:nvPr>
        </p:nvSpPr>
        <p:spPr>
          <a:xfrm>
            <a:off x="1371600" y="4453360"/>
            <a:ext cx="6400800" cy="1752600"/>
          </a:xfrm>
        </p:spPr>
        <p:txBody>
          <a:bodyPr/>
          <a:lstStyle/>
          <a:p>
            <a:r>
              <a:rPr lang="en-US" dirty="0" smtClean="0"/>
              <a:t>Julie Mullins</a:t>
            </a:r>
          </a:p>
          <a:p>
            <a:r>
              <a:rPr lang="en-US" dirty="0" smtClean="0"/>
              <a:t>Stuart Hallin</a:t>
            </a:r>
          </a:p>
          <a:p>
            <a:r>
              <a:rPr lang="en-US" dirty="0" smtClean="0"/>
              <a:t>Paul Goodison</a:t>
            </a:r>
          </a:p>
          <a:p>
            <a:endParaRPr lang="en-US" dirty="0"/>
          </a:p>
          <a:p>
            <a:r>
              <a:rPr lang="en-US" dirty="0" smtClean="0"/>
              <a:t>21 April 2014</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899" y="3190991"/>
            <a:ext cx="3472406" cy="1086340"/>
          </a:xfrm>
          <a:prstGeom prst="rect">
            <a:avLst/>
          </a:prstGeom>
        </p:spPr>
      </p:pic>
    </p:spTree>
    <p:extLst>
      <p:ext uri="{BB962C8B-B14F-4D97-AF65-F5344CB8AC3E}">
        <p14:creationId xmlns:p14="http://schemas.microsoft.com/office/powerpoint/2010/main" val="1390887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47800" y="1676400"/>
            <a:ext cx="6324600" cy="4646916"/>
            <a:chOff x="1447800" y="1676400"/>
            <a:chExt cx="6324600" cy="4646916"/>
          </a:xfrm>
        </p:grpSpPr>
        <p:pic>
          <p:nvPicPr>
            <p:cNvPr id="9" name="Picture 8" descr="DCIM Radar - cormant only copy.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447800" y="1676400"/>
              <a:ext cx="6324600" cy="4646916"/>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3212" y="4148919"/>
              <a:ext cx="831660" cy="162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Slide Number Placeholder 7"/>
          <p:cNvSpPr>
            <a:spLocks noGrp="1"/>
          </p:cNvSpPr>
          <p:nvPr>
            <p:ph type="sldNum" sz="quarter" idx="4294967295"/>
          </p:nvPr>
        </p:nvSpPr>
        <p:spPr>
          <a:xfrm>
            <a:off x="6553200" y="6356350"/>
            <a:ext cx="2133600" cy="365125"/>
          </a:xfrm>
          <a:prstGeom prst="rect">
            <a:avLst/>
          </a:prstGeom>
        </p:spPr>
        <p:txBody>
          <a:bodyPr/>
          <a:lstStyle/>
          <a:p>
            <a:fld id="{35C29B29-D261-465A-B14B-84ECB5E1BE46}" type="slidenum">
              <a:rPr lang="en-US" smtClean="0"/>
              <a:t>10</a:t>
            </a:fld>
            <a:endParaRPr lang="en-US" dirty="0"/>
          </a:p>
        </p:txBody>
      </p:sp>
      <p:pic>
        <p:nvPicPr>
          <p:cNvPr id="10" name="Picture 9" descr="ema radar.jpg"/>
          <p:cNvPicPr>
            <a:picLocks noChangeAspect="1"/>
          </p:cNvPicPr>
          <p:nvPr/>
        </p:nvPicPr>
        <p:blipFill>
          <a:blip r:embed="rId5" cstate="print">
            <a:clrChange>
              <a:clrFrom>
                <a:srgbClr val="FFFFFF"/>
              </a:clrFrom>
              <a:clrTo>
                <a:srgbClr val="FFFFFF">
                  <a:alpha val="0"/>
                </a:srgbClr>
              </a:clrTo>
            </a:clrChange>
          </a:blip>
          <a:stretch>
            <a:fillRect/>
          </a:stretch>
        </p:blipFill>
        <p:spPr>
          <a:xfrm>
            <a:off x="6852738" y="5562600"/>
            <a:ext cx="1839323" cy="1107855"/>
          </a:xfrm>
          <a:prstGeom prst="rect">
            <a:avLst/>
          </a:prstGeom>
        </p:spPr>
      </p:pic>
      <p:sp>
        <p:nvSpPr>
          <p:cNvPr id="2" name="Title 1"/>
          <p:cNvSpPr>
            <a:spLocks noGrp="1"/>
          </p:cNvSpPr>
          <p:nvPr>
            <p:ph type="title"/>
          </p:nvPr>
        </p:nvSpPr>
        <p:spPr/>
        <p:txBody>
          <a:bodyPr/>
          <a:lstStyle/>
          <a:p>
            <a:r>
              <a:rPr lang="en-US" dirty="0" smtClean="0"/>
              <a:t>Positioning</a:t>
            </a:r>
            <a:endParaRPr lang="en-US" dirty="0"/>
          </a:p>
        </p:txBody>
      </p:sp>
      <p:sp>
        <p:nvSpPr>
          <p:cNvPr id="12" name="Oval 11"/>
          <p:cNvSpPr/>
          <p:nvPr/>
        </p:nvSpPr>
        <p:spPr>
          <a:xfrm>
            <a:off x="5677600" y="2716450"/>
            <a:ext cx="1152953" cy="8537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69504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0813"/>
            <a:ext cx="8229600" cy="709612"/>
          </a:xfrm>
        </p:spPr>
        <p:txBody>
          <a:bodyPr/>
          <a:lstStyle/>
          <a:p>
            <a:r>
              <a:rPr lang="en-US" dirty="0" smtClean="0"/>
              <a:t>Synergies and Opportunities</a:t>
            </a:r>
            <a:endParaRPr lang="en-US" dirty="0"/>
          </a:p>
        </p:txBody>
      </p:sp>
      <p:sp>
        <p:nvSpPr>
          <p:cNvPr id="3" name="Content Placeholder 2"/>
          <p:cNvSpPr>
            <a:spLocks noGrp="1"/>
          </p:cNvSpPr>
          <p:nvPr>
            <p:ph idx="1"/>
          </p:nvPr>
        </p:nvSpPr>
        <p:spPr>
          <a:xfrm>
            <a:off x="457199" y="1560171"/>
            <a:ext cx="6620118" cy="5031698"/>
          </a:xfrm>
        </p:spPr>
        <p:txBody>
          <a:bodyPr/>
          <a:lstStyle/>
          <a:p>
            <a:r>
              <a:rPr lang="en-US" dirty="0" smtClean="0"/>
              <a:t>DCIM Market penetration less than 15%</a:t>
            </a:r>
          </a:p>
          <a:p>
            <a:pPr lvl="1"/>
            <a:r>
              <a:rPr lang="en-US" dirty="0" smtClean="0"/>
              <a:t>Compound growth over 40%</a:t>
            </a:r>
          </a:p>
          <a:p>
            <a:pPr lvl="1"/>
            <a:endParaRPr lang="en-US" dirty="0"/>
          </a:p>
          <a:p>
            <a:r>
              <a:rPr lang="en-US" dirty="0" smtClean="0"/>
              <a:t>Adds value to PDUs, means data is used</a:t>
            </a:r>
          </a:p>
          <a:p>
            <a:endParaRPr lang="en-US" dirty="0"/>
          </a:p>
          <a:p>
            <a:r>
              <a:rPr lang="en-US" dirty="0" smtClean="0"/>
              <a:t>Sold as part of retrofit as easily as part of a new site</a:t>
            </a:r>
          </a:p>
          <a:p>
            <a:endParaRPr lang="en-US" dirty="0"/>
          </a:p>
          <a:p>
            <a:r>
              <a:rPr lang="en-US" dirty="0" smtClean="0"/>
              <a:t>Pricing per device ensures cost effective purchase</a:t>
            </a:r>
          </a:p>
          <a:p>
            <a:endParaRPr lang="en-US" dirty="0"/>
          </a:p>
          <a:p>
            <a:r>
              <a:rPr lang="en-US" dirty="0" smtClean="0"/>
              <a:t>Together a complete solution to compete against Raritan, Emerson, etc. </a:t>
            </a:r>
          </a:p>
          <a:p>
            <a:pPr lvl="1"/>
            <a:r>
              <a:rPr lang="en-US" dirty="0" smtClean="0"/>
              <a:t>Opengear is a common partner for management access</a:t>
            </a:r>
          </a:p>
          <a:p>
            <a:pPr lvl="1"/>
            <a:r>
              <a:rPr lang="en-US" dirty="0"/>
              <a:t>Can provide software to Server Technology as </a:t>
            </a:r>
            <a:r>
              <a:rPr lang="en-US" dirty="0" smtClean="0"/>
              <a:t>required</a:t>
            </a:r>
            <a:endParaRPr lang="en-US" dirty="0"/>
          </a:p>
        </p:txBody>
      </p:sp>
      <p:grpSp>
        <p:nvGrpSpPr>
          <p:cNvPr id="5" name="Group 4"/>
          <p:cNvGrpSpPr/>
          <p:nvPr/>
        </p:nvGrpSpPr>
        <p:grpSpPr>
          <a:xfrm>
            <a:off x="5962736" y="1719988"/>
            <a:ext cx="3124230" cy="1438476"/>
            <a:chOff x="5962736" y="2839095"/>
            <a:chExt cx="3124230" cy="1438476"/>
          </a:xfrm>
        </p:grpSpPr>
        <p:sp>
          <p:nvSpPr>
            <p:cNvPr id="4" name="Right Arrow 3"/>
            <p:cNvSpPr/>
            <p:nvPr/>
          </p:nvSpPr>
          <p:spPr>
            <a:xfrm>
              <a:off x="7059009" y="3282765"/>
              <a:ext cx="118217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736" y="2839095"/>
              <a:ext cx="1114581" cy="143847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2385" y="2839095"/>
              <a:ext cx="1114581" cy="1438476"/>
            </a:xfrm>
            <a:prstGeom prst="rect">
              <a:avLst/>
            </a:prstGeom>
          </p:spPr>
        </p:pic>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194" y="15322"/>
            <a:ext cx="2685328" cy="840102"/>
          </a:xfrm>
          <a:prstGeom prst="rect">
            <a:avLst/>
          </a:prstGeom>
        </p:spPr>
      </p:pic>
    </p:spTree>
    <p:extLst>
      <p:ext uri="{BB962C8B-B14F-4D97-AF65-F5344CB8AC3E}">
        <p14:creationId xmlns:p14="http://schemas.microsoft.com/office/powerpoint/2010/main" val="401833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9" end="9"/>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Contacts – North America</a:t>
            </a:r>
            <a:endParaRPr lang="en-US" dirty="0"/>
          </a:p>
        </p:txBody>
      </p:sp>
      <p:sp>
        <p:nvSpPr>
          <p:cNvPr id="3" name="Content Placeholder 2"/>
          <p:cNvSpPr>
            <a:spLocks noGrp="1"/>
          </p:cNvSpPr>
          <p:nvPr>
            <p:ph idx="1"/>
          </p:nvPr>
        </p:nvSpPr>
        <p:spPr/>
        <p:txBody>
          <a:bodyPr/>
          <a:lstStyle/>
          <a:p>
            <a:r>
              <a:rPr lang="en-US" dirty="0" smtClean="0"/>
              <a:t>Paul Goodison</a:t>
            </a:r>
          </a:p>
          <a:p>
            <a:pPr lvl="1"/>
            <a:r>
              <a:rPr lang="en-US" dirty="0" smtClean="0"/>
              <a:t>CEO</a:t>
            </a:r>
          </a:p>
          <a:p>
            <a:pPr lvl="1"/>
            <a:r>
              <a:rPr lang="en-US" dirty="0" smtClean="0"/>
              <a:t>San Luis Obispo, pgoodiso@cormant.biz, +1 805 776 3476</a:t>
            </a:r>
          </a:p>
          <a:p>
            <a:r>
              <a:rPr lang="en-US" dirty="0" smtClean="0"/>
              <a:t>Julie Mullins</a:t>
            </a:r>
          </a:p>
          <a:p>
            <a:pPr lvl="1"/>
            <a:r>
              <a:rPr lang="en-US" dirty="0" smtClean="0"/>
              <a:t>Head of Marketing and Channel Development</a:t>
            </a:r>
          </a:p>
          <a:p>
            <a:pPr lvl="1"/>
            <a:r>
              <a:rPr lang="en-US" dirty="0"/>
              <a:t>San Luis Obispo, </a:t>
            </a:r>
            <a:r>
              <a:rPr lang="en-US" dirty="0" smtClean="0"/>
              <a:t>jmullins@cormant.biz, +1 805 776 3992</a:t>
            </a:r>
          </a:p>
          <a:p>
            <a:r>
              <a:rPr lang="en-US" dirty="0" smtClean="0"/>
              <a:t>Stuart Hallin</a:t>
            </a:r>
          </a:p>
          <a:p>
            <a:pPr lvl="1"/>
            <a:r>
              <a:rPr lang="en-US" dirty="0" smtClean="0"/>
              <a:t>Practice Area Head, Technical Sales</a:t>
            </a:r>
          </a:p>
          <a:p>
            <a:pPr lvl="1"/>
            <a:r>
              <a:rPr lang="en-US" dirty="0"/>
              <a:t>San Luis Obispo, shallin@cormant.biz, +1 </a:t>
            </a:r>
            <a:r>
              <a:rPr lang="en-US" dirty="0" smtClean="0"/>
              <a:t>805 242 5310</a:t>
            </a:r>
          </a:p>
          <a:p>
            <a:r>
              <a:rPr lang="en-US" dirty="0" smtClean="0"/>
              <a:t>Brad Beamish</a:t>
            </a:r>
          </a:p>
          <a:p>
            <a:pPr lvl="1"/>
            <a:r>
              <a:rPr lang="en-US" dirty="0" smtClean="0"/>
              <a:t>Practice Area Head, Deployment</a:t>
            </a:r>
          </a:p>
          <a:p>
            <a:pPr lvl="1"/>
            <a:r>
              <a:rPr lang="en-US" dirty="0" smtClean="0"/>
              <a:t>Ottawa/Eastern US, bbeamish@cormant.biz</a:t>
            </a:r>
            <a:r>
              <a:rPr lang="en-US" dirty="0"/>
              <a:t>, +1 </a:t>
            </a:r>
            <a:r>
              <a:rPr lang="en-US" dirty="0" smtClean="0"/>
              <a:t>917 338 2528</a:t>
            </a:r>
          </a:p>
        </p:txBody>
      </p:sp>
    </p:spTree>
    <p:extLst>
      <p:ext uri="{BB962C8B-B14F-4D97-AF65-F5344CB8AC3E}">
        <p14:creationId xmlns:p14="http://schemas.microsoft.com/office/powerpoint/2010/main" val="1545527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hlinkClick r:id="rId3"/>
              </a:rPr>
              <a:t>http://www.cormant.com/servertech</a:t>
            </a:r>
            <a:endParaRPr lang="en-US" dirty="0"/>
          </a:p>
        </p:txBody>
      </p:sp>
      <p:sp>
        <p:nvSpPr>
          <p:cNvPr id="5" name="Subtitle 4"/>
          <p:cNvSpPr>
            <a:spLocks noGrp="1"/>
          </p:cNvSpPr>
          <p:nvPr>
            <p:ph type="subTitle" idx="1"/>
          </p:nvPr>
        </p:nvSpPr>
        <p:spPr/>
        <p:txBody>
          <a:bodyPr/>
          <a:lstStyle/>
          <a:p>
            <a:r>
              <a:rPr lang="en-US" dirty="0" smtClean="0"/>
              <a:t>Address will be up Tuesday 22</a:t>
            </a:r>
            <a:r>
              <a:rPr lang="en-US" baseline="30000" dirty="0" smtClean="0"/>
              <a:t>nd</a:t>
            </a:r>
            <a:r>
              <a:rPr lang="en-US" dirty="0" smtClean="0"/>
              <a:t> April as single point resource for Server Technology</a:t>
            </a:r>
          </a:p>
          <a:p>
            <a:endParaRPr lang="en-US" dirty="0"/>
          </a:p>
          <a:p>
            <a:r>
              <a:rPr lang="en-US" dirty="0" smtClean="0"/>
              <a:t>1 855 CORMANT</a:t>
            </a:r>
          </a:p>
          <a:p>
            <a:r>
              <a:rPr lang="en-US" dirty="0" smtClean="0"/>
              <a:t>sales@cormant.biz</a:t>
            </a:r>
            <a:endParaRPr lang="en-US" dirty="0"/>
          </a:p>
        </p:txBody>
      </p:sp>
    </p:spTree>
    <p:extLst>
      <p:ext uri="{BB962C8B-B14F-4D97-AF65-F5344CB8AC3E}">
        <p14:creationId xmlns:p14="http://schemas.microsoft.com/office/powerpoint/2010/main" val="2462849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flipH="1" flipV="1">
            <a:off x="6705599" y="3807231"/>
            <a:ext cx="3" cy="317742"/>
          </a:xfrm>
          <a:prstGeom prst="line">
            <a:avLst/>
          </a:prstGeom>
          <a:ln w="63500">
            <a:solidFill>
              <a:srgbClr val="385D8A"/>
            </a:solidFill>
            <a:tail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457200" y="1855445"/>
            <a:ext cx="8229600" cy="1670279"/>
          </a:xfrm>
        </p:spPr>
        <p:txBody>
          <a:bodyPr>
            <a:normAutofit fontScale="92500" lnSpcReduction="10000"/>
          </a:bodyPr>
          <a:lstStyle/>
          <a:p>
            <a:r>
              <a:rPr lang="en-US" dirty="0" smtClean="0"/>
              <a:t>Privately held &amp; profitable</a:t>
            </a:r>
          </a:p>
          <a:p>
            <a:pPr marL="0" indent="0">
              <a:buNone/>
            </a:pPr>
            <a:endParaRPr lang="en-US" dirty="0" smtClean="0"/>
          </a:p>
          <a:p>
            <a:r>
              <a:rPr lang="en-US" dirty="0" smtClean="0"/>
              <a:t>Compound growth over past 4 years at 50 – 85% per annum</a:t>
            </a:r>
          </a:p>
          <a:p>
            <a:pPr marL="0" indent="0">
              <a:buNone/>
            </a:pPr>
            <a:endParaRPr lang="en-US" dirty="0" smtClean="0"/>
          </a:p>
          <a:p>
            <a:r>
              <a:rPr lang="en-US" dirty="0" smtClean="0"/>
              <a:t>25 staff, over 50% in R&amp;D roles. </a:t>
            </a:r>
          </a:p>
          <a:p>
            <a:pPr marL="0" indent="0">
              <a:buNone/>
            </a:pPr>
            <a:endParaRPr lang="en-US" dirty="0" smtClean="0"/>
          </a:p>
        </p:txBody>
      </p:sp>
      <p:sp>
        <p:nvSpPr>
          <p:cNvPr id="3" name="Title 2"/>
          <p:cNvSpPr>
            <a:spLocks noGrp="1"/>
          </p:cNvSpPr>
          <p:nvPr>
            <p:ph type="title"/>
          </p:nvPr>
        </p:nvSpPr>
        <p:spPr/>
        <p:txBody>
          <a:bodyPr/>
          <a:lstStyle/>
          <a:p>
            <a:r>
              <a:rPr lang="en-US" dirty="0" smtClean="0">
                <a:solidFill>
                  <a:srgbClr val="0C2C96"/>
                </a:solidFill>
              </a:rPr>
              <a:t>About</a:t>
            </a:r>
            <a:endParaRPr lang="en-US" dirty="0">
              <a:solidFill>
                <a:srgbClr val="0C2C96"/>
              </a:solidFill>
            </a:endParaRPr>
          </a:p>
        </p:txBody>
      </p:sp>
      <p:grpSp>
        <p:nvGrpSpPr>
          <p:cNvPr id="10" name="Group 9"/>
          <p:cNvGrpSpPr/>
          <p:nvPr/>
        </p:nvGrpSpPr>
        <p:grpSpPr>
          <a:xfrm>
            <a:off x="1366053" y="2888004"/>
            <a:ext cx="6693730" cy="3476759"/>
            <a:chOff x="1387356" y="1395460"/>
            <a:chExt cx="6693730" cy="3476759"/>
          </a:xfrm>
        </p:grpSpPr>
        <p:cxnSp>
          <p:nvCxnSpPr>
            <p:cNvPr id="12" name="Straight Connector 11"/>
            <p:cNvCxnSpPr/>
            <p:nvPr/>
          </p:nvCxnSpPr>
          <p:spPr>
            <a:xfrm>
              <a:off x="5511343" y="2883474"/>
              <a:ext cx="0" cy="303645"/>
            </a:xfrm>
            <a:prstGeom prst="line">
              <a:avLst/>
            </a:prstGeom>
            <a:ln w="63500">
              <a:solidFill>
                <a:srgbClr val="385D8A"/>
              </a:solidFill>
              <a:tail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99788" y="3933118"/>
              <a:ext cx="0" cy="303645"/>
            </a:xfrm>
            <a:prstGeom prst="line">
              <a:avLst/>
            </a:prstGeom>
            <a:ln w="63500">
              <a:solidFill>
                <a:srgbClr val="385D8A"/>
              </a:solidFill>
              <a:tail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140200" y="3293496"/>
              <a:ext cx="0" cy="364104"/>
            </a:xfrm>
            <a:prstGeom prst="line">
              <a:avLst/>
            </a:prstGeom>
            <a:ln w="63500">
              <a:solidFill>
                <a:srgbClr val="385D8A"/>
              </a:solidFill>
              <a:tail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991065" y="3657600"/>
              <a:ext cx="0" cy="364104"/>
            </a:xfrm>
            <a:prstGeom prst="line">
              <a:avLst/>
            </a:prstGeom>
            <a:ln w="63500">
              <a:solidFill>
                <a:srgbClr val="385D8A"/>
              </a:solidFill>
              <a:tailEnd type="ova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flipV="1">
              <a:off x="1387356" y="2607489"/>
              <a:ext cx="6404552" cy="1477452"/>
            </a:xfrm>
            <a:prstGeom prst="curvedConnector3">
              <a:avLst/>
            </a:prstGeom>
            <a:ln w="127000">
              <a:solidFill>
                <a:srgbClr val="385D8A"/>
              </a:solidFill>
              <a:bevel/>
              <a:headEnd type="oval" w="sm" len="sm"/>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29839" y="1395460"/>
              <a:ext cx="2251247" cy="830997"/>
            </a:xfrm>
            <a:prstGeom prst="rect">
              <a:avLst/>
            </a:prstGeom>
            <a:noFill/>
          </p:spPr>
          <p:txBody>
            <a:bodyPr wrap="square" rtlCol="0">
              <a:spAutoFit/>
            </a:bodyPr>
            <a:lstStyle/>
            <a:p>
              <a:pPr algn="ct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Released Version 7, Became </a:t>
              </a:r>
            </a:p>
            <a:p>
              <a:pPr algn="ct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“Cormant-CS”</a:t>
              </a:r>
            </a:p>
          </p:txBody>
        </p:sp>
        <p:sp>
          <p:nvSpPr>
            <p:cNvPr id="17" name="TextBox 16"/>
            <p:cNvSpPr txBox="1"/>
            <p:nvPr/>
          </p:nvSpPr>
          <p:spPr>
            <a:xfrm>
              <a:off x="3341438" y="2400844"/>
              <a:ext cx="1457790" cy="830997"/>
            </a:xfrm>
            <a:prstGeom prst="rect">
              <a:avLst/>
            </a:prstGeom>
            <a:noFill/>
          </p:spPr>
          <p:txBody>
            <a:bodyPr wrap="square" rtlCol="0">
              <a:spAutoFit/>
            </a:bodyPr>
            <a:lstStyle/>
            <a:p>
              <a:pPr algn="ct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Shifting Market to DC Focus</a:t>
              </a:r>
            </a:p>
          </p:txBody>
        </p:sp>
        <p:sp>
          <p:nvSpPr>
            <p:cNvPr id="18" name="TextBox 17"/>
            <p:cNvSpPr txBox="1"/>
            <p:nvPr/>
          </p:nvSpPr>
          <p:spPr>
            <a:xfrm>
              <a:off x="6307803" y="2721681"/>
              <a:ext cx="838200" cy="338554"/>
            </a:xfrm>
            <a:prstGeom prst="rect">
              <a:avLst/>
            </a:prstGeom>
            <a:noFill/>
          </p:spPr>
          <p:txBody>
            <a:bodyPr wrap="square" rtlCol="0">
              <a:spAutoFit/>
            </a:bodyPr>
            <a:lstStyle/>
            <a:p>
              <a:pPr algn="ct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2013</a:t>
              </a:r>
              <a:endPar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p:cNvSpPr txBox="1"/>
            <p:nvPr/>
          </p:nvSpPr>
          <p:spPr>
            <a:xfrm>
              <a:off x="3597156" y="3805419"/>
              <a:ext cx="1501150" cy="338554"/>
            </a:xfrm>
            <a:prstGeom prst="rect">
              <a:avLst/>
            </a:prstGeom>
            <a:noFill/>
          </p:spPr>
          <p:txBody>
            <a:bodyPr wrap="square" rtlCol="0">
              <a:spAutoFit/>
            </a:bodyPr>
            <a:lstStyle/>
            <a:p>
              <a:pPr algn="ct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2006-2009</a:t>
              </a:r>
              <a:endPar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p:cNvSpPr txBox="1"/>
            <p:nvPr/>
          </p:nvSpPr>
          <p:spPr>
            <a:xfrm>
              <a:off x="2366877" y="4287444"/>
              <a:ext cx="1457790" cy="584775"/>
            </a:xfrm>
            <a:prstGeom prst="rect">
              <a:avLst/>
            </a:prstGeom>
            <a:noFill/>
          </p:spPr>
          <p:txBody>
            <a:bodyPr wrap="square" rtlCol="0">
              <a:spAutoFit/>
            </a:bodyPr>
            <a:lstStyle/>
            <a:p>
              <a:pPr algn="ct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Launched CableSolve</a:t>
              </a:r>
            </a:p>
          </p:txBody>
        </p:sp>
        <p:sp>
          <p:nvSpPr>
            <p:cNvPr id="21" name="TextBox 20"/>
            <p:cNvSpPr txBox="1"/>
            <p:nvPr/>
          </p:nvSpPr>
          <p:spPr>
            <a:xfrm>
              <a:off x="2680688" y="3501132"/>
              <a:ext cx="838200" cy="338554"/>
            </a:xfrm>
            <a:prstGeom prst="rect">
              <a:avLst/>
            </a:prstGeom>
            <a:noFill/>
          </p:spPr>
          <p:txBody>
            <a:bodyPr wrap="square" rtlCol="0">
              <a:spAutoFit/>
            </a:bodyPr>
            <a:lstStyle/>
            <a:p>
              <a:pPr algn="ct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2003</a:t>
              </a:r>
              <a:endPar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p:cNvSpPr txBox="1"/>
            <p:nvPr/>
          </p:nvSpPr>
          <p:spPr>
            <a:xfrm>
              <a:off x="1571965" y="4084940"/>
              <a:ext cx="838200" cy="338554"/>
            </a:xfrm>
            <a:prstGeom prst="rect">
              <a:avLst/>
            </a:prstGeom>
            <a:noFill/>
          </p:spPr>
          <p:txBody>
            <a:bodyPr wrap="square" rtlCol="0">
              <a:spAutoFit/>
            </a:bodyPr>
            <a:lstStyle/>
            <a:p>
              <a:pPr algn="ct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2001</a:t>
              </a:r>
              <a:endPar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TextBox 22"/>
            <p:cNvSpPr txBox="1"/>
            <p:nvPr/>
          </p:nvSpPr>
          <p:spPr>
            <a:xfrm>
              <a:off x="1457665" y="3212058"/>
              <a:ext cx="1066800" cy="338554"/>
            </a:xfrm>
            <a:prstGeom prst="rect">
              <a:avLst/>
            </a:prstGeom>
            <a:noFill/>
          </p:spPr>
          <p:txBody>
            <a:bodyPr wrap="square" rtlCol="0">
              <a:spAutoFit/>
            </a:bodyPr>
            <a:lstStyle/>
            <a:p>
              <a:pPr algn="ct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Founded</a:t>
              </a:r>
              <a:endPar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7" name="TextBox 26"/>
          <p:cNvSpPr txBox="1"/>
          <p:nvPr/>
        </p:nvSpPr>
        <p:spPr>
          <a:xfrm>
            <a:off x="4777925" y="3884913"/>
            <a:ext cx="1424229" cy="338554"/>
          </a:xfrm>
          <a:prstGeom prst="rect">
            <a:avLst/>
          </a:prstGeom>
          <a:noFill/>
        </p:spPr>
        <p:txBody>
          <a:bodyPr wrap="square" rtlCol="0">
            <a:spAutoFit/>
          </a:bodyPr>
          <a:lstStyle/>
          <a:p>
            <a:pPr algn="ct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2010-2011</a:t>
            </a:r>
            <a:endPar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TextBox 27"/>
          <p:cNvSpPr txBox="1"/>
          <p:nvPr/>
        </p:nvSpPr>
        <p:spPr>
          <a:xfrm>
            <a:off x="4852588" y="4736773"/>
            <a:ext cx="1457790" cy="830997"/>
          </a:xfrm>
          <a:prstGeom prst="rect">
            <a:avLst/>
          </a:prstGeom>
          <a:noFill/>
        </p:spPr>
        <p:txBody>
          <a:bodyPr wrap="square" rtlCol="0">
            <a:spAutoFit/>
          </a:bodyPr>
          <a:lstStyle/>
          <a:p>
            <a:pPr algn="ctr"/>
            <a:r>
              <a:rPr lang="en-US"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Moved World HQ to Calif.</a:t>
            </a:r>
          </a:p>
        </p:txBody>
      </p:sp>
    </p:spTree>
    <p:extLst>
      <p:ext uri="{BB962C8B-B14F-4D97-AF65-F5344CB8AC3E}">
        <p14:creationId xmlns:p14="http://schemas.microsoft.com/office/powerpoint/2010/main" val="2166873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05600" y="1524000"/>
            <a:ext cx="685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utoShape 4" descr="data:image/jpeg;base64,/9j/4AAQSkZJRgABAQAAAQABAAD/2wCEAAkGBxQSEhUUEhQWFRUXGBwaGRUYFx4dGBgZHR4aGhocHBccHCggHBwlHR0YITEhJSkrLi4uFx8zODMsNygtLisBCgoKDg0OGxAQGzQmHyQ0LC43LDcsLDQ0LDUwLCwsLCw0LywsLCwsLCwsLCwsLCwsLCwsLCwsLC8sLCwsLCwsLP/AABEIAKQBNAMBIgACEQEDEQH/xAAcAAEAAgIDAQAAAAAAAAAAAAAABgcEBQECAwj/xABBEAACAQIEBAQDBQYEBgIDAAABAhEAAwQSITEFBkFREyJhcQcygRRCUpGhI2KCscHwM3Ki0UNTc5LC4WOyFhc0/8QAGQEAAgMBAAAAAAAAAAAAAAAAAAQCAwUB/8QAJxEAAgIBBAMAAgEFAAAAAAAAAAECEQMEEiExIkFRE2GRFDJCceH/2gAMAwEAAhEDEQA/ALxpSlACtBzfzKmCtTo11pFtO56sf3R+ugrZcY4mmGsveuHyqNurHoo9SdKonjPFLmKvNeunzNsOiqNlHoP9zuaY0+He7fRRny7FS7PHG4t7ztcusXdjJY/3oOgA2rwpSa0zOFKUoAUpUi4HwG3etO5d3cI7eFbEFSsfNcYEQZGiqTvEkQYykoq2djFydIjtK2mIW3ktoLZXy27lx2jMcwGiMoOVGQ+JDSdNNBBkmCfC/a7OItsLdpmM28jFM6IoBAUCGLu0abgEDWKjLJXolGF+zXcH5IxF8sCVtZGCsGnMCVVx5Yg6Ms6yO06VIv8A9WjL/wD0EPH4JWdZ0kGNv1qWraX9piTmQHz+VhDKEAkw2WdDr2jXQRq8Dx18ZdFm1av2rGQk3yjAkiBCsTA9/MT2GpCbzZJcrobWHHHhlU8Y4a+GutZuwGWNjoQRIIPUf+69+G8AxF8BrdslDPnMKmm8sdKuscDs5FQgtlKNmJl2ZCpBdt2JKgmdyTWRhMGLVsIn3RAJEwAfKI022qT1fHC5IrS88vgoLiHD7lhsl1crb7ggj0Kkg/nWNVwc4cCfEgB7ttLaam86LmUAGQG0J1jQZRAOpOgqK+gVmCsHAJAYAgMAdDB1E760ziy71+yjLj2M6UpXYoZiDP8AY/npVpUdaVk8PwouuFNxLY/E5gbidYOsSde1Zd5LK2fxXcuWJ2bMSWOoJ0IUfWRoCeOVcHUvZq697ODuOruqMyoMzkDRVmJPp/se1eKmthwPjNzCuWthSGADK05WWQYMEdo9iaHdcAqvk11Kk3jWMa7qmG8K/ddBay3IRTEOScsBYUGMpMsTOta7GcuYm2HZrL5UMMw1C6BtY1iCDMaTrFRU10+GdcH2uTVUpW65dxmFt5/tNhrpglCPukA6EHSDO+sFRUpOlZxK2aU0rY8VJAH7G1bV2LoVMtlkgLnnVRPUA6CtaDQnaBqjmlKzcNwjEXFzW7F11/EttiD7EDX6V1tLs4lZhUr2fCXAQDbcEmACpBJOwAjU15MpBgiD2NAEv5E5vOFYWbxJw7Hc/wDCJ6j909R9R1m31aRI1B6184VZHwy5n2wl4/8ARY/rb/qv1HYUnqcN+cRvT5q8WWRSlKQHRSlKAFKVHOfOOfZMKxUxdueRO4J3b+ESfeO9SjFydI5KSirZAPiPzB9pv+Eh/ZWSR6Nc2Zvpqo/i71EaCsvA4bO1sW1Nxy2toLqQIOh1BBEjUaRsa1oxUI0jKlJzlbN1yNy7bx1y4tx3XIqkZI1kwZJB/l19NbUw3LOEtpkWwgBEHSWOkasfNqCQddZNccDs5wt58MMPcAKKsgkJv90AAEzp/LatxWdmzSlI0MWJRRT/ADXyLdw2a7Z/aWRrAnOg6yOqjv0G+01Dwa+jnQEEEAgiCDsR2IrXjg1gKU8JQCI0G0CN+hHQ76VbDVtKpKyqelTfiysuQeEYe4fFxDK5zG3bw0Al2yySVOhAB06AgkkRW0x/DcVgsSwwVsLZvDZmJtoQrMxPmAEANuCNIE6VnXuWbGDxCYhHK2WXJAksrtEOpCsCpE+UgDt2rO49xvD3MJcUXxL2iqOQMz5vKSFgZtfmyDQHSuyyOUrXKYRglGnw0Rbh2NxjXfG8K3cBIsJ4YUAlQCrohjMAhLg+UEMJMCKzeGm1NtTfsLfss6FMZbi4EDZrK5gyyy6NInVtCIrx+04ixw5Rcumzct3EtqB89tGytLnWDkMADZQBuSKl2F4Vh3tAJ4LJ5fDzAXFEgMxIJ1dyWzNuZ1onJL/gQi2VxzbzM99haHlt2yQy23/Z3CDGZdAQsDTcdaszl7mTDYj9navm44Ew6lWIGnVVDesd6qjm/hDYbE3BlyozFkgeXKTsBJiO3aKzfhrP2+2QYAV83sRlH+sp9YqzJihLHa9FcMko5KfsuilK4doEnpWcPkG+LGMZcOltdnfzH0AJC9xJE+uQ1VNTD4lcVt3r6qg1RRLRB1E5T33B6gToTJAh9aunjtxozc8rmyQck3LP2gJftLc8QhUzRCtM6z0O0RqSK9+c+LNeIQXc9tXuBUPzIVYoCxjzSoBU9iQe5jArkmp/jW7cQ3vbtOKUra8q4fxMZh1iZuqSInRTmOkHSB2/LepN0rIpW6HEuCNh7StfYJdYgrhzq/hkfOxB8mumU679iK1a95iP5/3r9Kz+ZMW9zFX3uTm8RxB+6FJUL9AAPpUvwvI+TFIJBXKtwB0J3mVKT5gpC5jI/wAVZjrW8m1XImobn4m15I5MtLat37xFxyRcUAyiaaDchiDBnoQO1SrHtd8K75RJBVFHmknyqTJAgkgwdtde2Rw7RcuRbZXQqvygwPl0EiI6Csqs2c3KVs0YwUY0is7nwuYglb6qS3lXISFXtmmWO3avTmj4eqttXwisWB86TmlepWTMjt196silT/qMl3ZD+nhVURHlLk77Nbdb/hXc8HRNVMQQGOsaDoK2+L5Ywl274tywjPMknZjEeZdm07itvSq3kk3dk1jilVEaxHI+De8brW9x/hg5bc/iAWNe4mD2re4LBLaDBJhmLwWJALanLJ8oJkwNJJrIrh2AEkwBuTtXHOT4bOqMV0jA47jBZstdZC6oM5AIBGUEzqe4H51SXM2Ot38TcvWs4VyDDgAgwAR5SQRpM+v1N3cds2WsXPtH+EEbMZIIWNYI1qg8UEzt4RYpPlLgB46ZgNJ9v0pzRpcsV1TfCPKu1typDKSCCCCNwRqCD3BrrSnRMvTk7joxmHVzHiL5bg7MOoHYjUe8dK3lUnyDxv7LilzGLd2EfsNfI30J/Jmq7Kys+PZLjo0sOTfH9ilKVSXCqY+I/FvHxjKDKWf2Y/zf8Q+8+X+AVbHHuIjD4e7eP3EJAPVtlH1YgfWqAIZtTJJOp7nc/Xc05pIcuQpqpcKJ1qZ/DLidqzfYPCF1jxGdQuhJgSsgmV0n7s9hUQS1OpIAHc69Nl3O9Z2FxtuzDWkL3QZW5ciEI2K2hpm2gsWAI27OZI7ouIrB7ZJl2cQ41astkZ1DQGOZgoCkwCSepIIA3JB6Ake3C+J28RbFy02ZT+YPYgdaoXiWPe++e4ZMAT7aSSdST1J/kABsOT+JNh8UjK2XNKtOxkGJEjXNEUo9JUbvkZWpuVVwXqDWDxnhqYi3kuAlTuAYJHad49iJjtWVh2lQfxAHed9dzTEWM6lSWAPVWKntowII9xSadMbfKMewoti2qklQoGpLH3LEkn3PY1447AWGFu3ct22RB5Q4nJAiRIPoOldsJhktKQlvINFBYzIHy6ySYOgnWtXzRxUYKw14LNxnyqNYLkaM8HYBfygDLNTim3SItpLk9+M4GythrTI0OSxyKM7n74EbHJmHcLttVftxj7RjkbCW3yoq27CgIolB5QzQYtwWMbxppNaO1zHiBda6brlmUqYMQDGi6QglVnLE5YnWalmC4XiLOFXG2bpZCTeuYY+RbiMTmLebJPhxoF6aToKbWP8AGvL2Kuf5Hx6Nn8TcC16yGRrZNjz3EnzAEQCCTtvpGv6VFfhzg2uYg5VQhQsswkr5gZUT8xAInpvWPzlzAMW6lFKCPNOheCcmZdpQlwDJ3J0mBsPhZjRbxTIxgXEMTEErrGvoWP0qSjKOFoi5RlmTLdqOcxc1YawHttfi4PuouZwYmOwOx1I6VG/iNzXct3Rh8PcKFRNxliSTBVQdxA1O24quVuebM3m80tJ1bWTJ3M66+tVYdNuW6Rbl1FPbEyOL47x71y6VC52LQNh/76n1JrEqTcf4hw9rOXC4dlusQxdtMmslQMxB00gaRGpIqM07B2uqE5qn3YqxuWfh4roLmJYmRIRSRG+7e0Go9yTy0+KvI7KRYRgWYjRoM5RO87HtVmcT4k32i1hrDhbn+LdzKCFsCQQJ0zM2UDsJPuvnyu9sWX4cardJEO4z8NnlmwzqREi0+je2fUE+8f1qN8N5av3HyBStzO1vLMG3cUK0ueiZTMrJPQGrZ4uovWiVuNaZWXzhiCBKkiRqAwIB6CQdYrYcMwC2UCjzGPM5jO5/E5A1Ykkk9yapWpko8lz08XLgiGB5CLszY64t+eoDB9NAfEDAnQbEEVvruBe0tlUZ3ZXVVfKM3gkoHDtly6KJnyklFG8k7ylUPLKXZcscV0dLawBOpAie/rXelKrJiuAwOx23oTSKAOaUpQBw7AAkmANSTsBVe89czXFu27WHuI1m9ZIkFWBLlkDBhJ8uhHQ+vSP/ABN4kbuMa2GOS2qrlnyltWJjaZYLO8p6VHeD4hbWIs3HEqlxGb2DAnTrpT2HT0tz/gSy57e1fyTT4hczXg9zCAKEgBju7TkYEmAFPoJ0Y+lQCrG+LYQ/ZXBBzZtQDJTynR/ljX9R61XUdqv09fjVIqz3vdnFKRSrik4Iq8uRuL/asJbZjLp+zfvmWNT6lcrfxVR1Tn4T8SyYh7BOl1ZX/Omunupb/sFL6mG6F/C/Tz2zr6WvSlKzDRIJ8W8flw9uyDrceT6qmv8A9ih+lVVUy+KuLz4wJOlu2oj95iWP6ZKhtaunjWNGbnlc2KUpVxSK9cNdyNmImAY1IhoOUyCDo0H6V5UoAvvl65nw1pmEHIoKfhIiQZ2I9da2lRzkDDuuDstcZiWQQCdAuZyhHvbKD2VR0qRmseaqTRrQdxTNfxFhbQs8lQVJhZYQ0g+oUmY6R12rpjcDaxNk2ryk2zlMZj7jzAzoYP0rYsgOhGgg/lqP1FaXivEThssWr1wAjN4aSqoTA6yxGm0nSdJojb67OSpd9FbcW5Hu28SlhHVxez+GTIICrP7Tywv0mcp0G1Wz9kDWRZvQ4ZMjdm8sNtt1rm5hrdx0vQGZAcjgzAbRgOmoET0rx4xjGtWndVzlFLHM2VQBqZZVYzlmIB21ImasnllkpEIY4wtldfEvg62/Au2EHgC2Lcrqqwxy6+uY6nc+tQarNucyNxC1etWls2gbeVRcuTcuSR8qxIgTOjSxAB61WVPYHLbtl2hPMluuPTO966zsWYlmO7EyT7k10pSrikVsxwg/ZDigwIFzwymUyJEhp2g+se8xWsqxOA8ZGMe9nwty4HtrYW1aPkt2xmbzFiiKezaEZdAOteSTirRZjipOmeHIvMjWrPgrbzZHDO8/LaZgPKo8zNmY6diayeMYtrvFLa4W5b8VUIdrbAF4BZkLEMBtABzESZ2ESPlvkyxhrfnRbl1gQ7GSpBObKEJIgQusScs1vsJgLVoRbtogE/KoG8E7d4H5CkZ5Ybm4ocjjntSbPHCcKRDmMuwzAO5LMFbLKyenlGnpWWkjfXfb3Mae0azXdjFcZxE9KXbbL6o4zTtO/wDL+4rvXVBHud/eu1cOnBNAa4dwBJIA7muHYiIE667aDvr/AHrQBywkEfSsS7fZWtIupLebbRAreY+k5Rp1I6TWUAZnoR+v9/yFdlEV04c1xFCK5rh00nGeCWGW5dOHS5cC5gIGZistlB6ZiSD3za1S3FsELN0qpzIQHtt+K24DIfQ5SJHerz4/xIYfD3bp0yJIPdjIUD1zQPqKphuFu+Gt4kgC2n7J3mGOX5YVj5vKQgy/g12mntK3Tb6E9SldIw8ZxBrlqzbYyLSsFPWGM5ZnUCBG0TFYdck1xTqVCjdilKUHBWZwXHeBiLV3bI6k/wCWfMPqsj61h0oatUCdcn0gDStTyni/GweHcmSbagn95fK36g0rFap0a6dqynucsR4mOxLf/IV/7AE/8a01ZPFLma/eb8Vxz+bE1jVsxVRSMmTttilKV04K4auaUAfRmHy5FyRlgZY2iNI+ld6hPw95o8Wz4V4gNaNu2ra+cMCEn97ykT6jaam9Y84OEqZrQkpK0Kw+IYAXWtFiMtt85UiQxCsq77QWDe6isyuuca6jTf0qKdHWrNFhsNbwNlndhatrmdraQVJPdiud22AiNgIqAcd5/vvefwGy2YhFZBO0FjqZMzAPl2lSRTn/AJtTF5bVgHw0M+IZGc9gv4RvruQNBGsNrQw4eN01yI5c3+MOj1xOJe4xd2LMev8AsBoB6DSvKlKaFhSlKAOCatLljkg4a7axX2nyhczL4eXyspkFs50Bg6j7tVcRNXNhuG46/hVt4i8lrOpW4Ft5rmQ9PEz5Q2XQ+U7nWaX1EmkldWX4Ipt8XRgXviIpustu1nt2yWe5PzWwVXMixvLTqQIXfXTZ8v8AMBd1tOVuh83hYlIy3AupV03t3ANxEGDttWBe+HeGW2+TxmfIQJuRmMaAxAImNDpoKgF7C4u1fsWzZ8K8CDbVQozOfvSDlLHKAddlG1URhjmqiXSnkg7kWLzfi8RfS2nDmznxD4j23AyFMpClpiJIJ16RBmvLlsY+ziHXEYdWS82ZryXJyGP33JKCIC6ROk7VFcPxvH4N7oFgh7rZmV7Jy59ZyFD5hHqdvrVicqcQuYmz4t1csu2QZSpyCAJUkwZDdTpFRmnCFUqJQanK7dmi5pQ2MfhsVdi5YLLbAZo8G4T86jtAn6NrtEw+zDxPElpy5YzHLEzOXafXfQVi8a4NZxaC3fXMAZGpBB2kEH3rOs2gqhRsoAHsNN6plK4r6XRjTfw5InQjqN46ag/nXalKrJilKUAKjXMHNRwt0qcPde2lvMzqhjMSAozfKBGckk7gCpIai/xD4V9owrEEzam4ANQSBqCo/dmD0J7TVmPa5JS6IZL2+JBfiTfe5iVuSDZe2PBZWLI6jc9g0nUD93vWvxXD2Xh1q66sCb+VCSYNo2y402+bMQR+Jq8+GcYAyC/50sI5soQuUXCc2oy6gnvMaH0rw4vx2/iY8V/KIy210trAjRZ39T3NaMYyVR+GfKSdy+mtpSlXFQpSlAClKUAXB8LMTmwOX/l3HX84f/zpUP5M4t4Nl1ne4T/pQf0pWblxNzbRoYsiUERG40knua613vLDMOxI/I10rSM85IiuK7FzAHQEn6mAf5D8q60AKUpQBsOCY4WbktorDKzASyahldf3ldVYeq7VcnKHHhjLGYx4iHJcA2zD7y/utuPeOlUXW95X5pu4FjkCujGWttpMdQw1U9Oo9Koz4d647L8OXY+ejbfEnjN37Y1pbjqloKMqsQMxXOW09GA17VpOW8VdTEpfUG4Q2Z5aC4aQZZiMzEFok6n61KhxvhmNxSXcRbuWnAEuzAW2ZTIDZTrppJAkaHpWs5+4VczHGtdtXLd18tvIxaFAOWDERCmYO5PeowaSUGq4OzTbc075ItirGQlSpQjdGnMvbcA141s8PxlxkUol1UQqtu4C6jqSFzexjYZdIrBZgx+ULvtPqRuT7f3NMJv2UOvR5UpSunBSlKAJ58POU1xA+0X1/Zhv2a6jOynVjr8oOkdSDO2tqVGfhuhHD7MtMlyPQZ201qTVlZ5uU3fo08MUoKhXVkBiQDBkT0Peu1KpLRWlt8Sa3izh7vy3RmsNB3A/aW2O2YQWHo3pruq03NXCmxFn9kxS9bbxLLAxDgEQT2IJB96lCrpkZXVoyeN8PN+2Alw27isHtuOjrtmH3lOoKncGtK3G8Zh7Iu4vDKygefwWGZIjzEM0EGdl+XLJOumX/wDlNm1ZR8W6WbuXz2plgw0YBBJIkaHaI161XvOXOr4tfCtobdmZknzXADoT0Akba6jfSr8WOUnTXBTkyRjynyTbgHPdjFXfCCvbY/JnjzHWR5SYMa61Kga+cVYgggkEagjcEbEHvVzfD3iovYFZktZlGHXTVT6ypGvealqMCgt0TmDM5OpEkxOIS2pa4yoo6sQB33NeiMCARqDqKovmrmW5jrmY+W0v+Hb7ep7se/TYesr+H3NxXwsJdkyWy3GOirlzIvc7MBtAKgVGWmlGF+zsdRFyr0WRccD5iBOmvX0qGc380Ycp9mtXlz3WFt7i6raQkB2J20UsIB69KzOdOHePZXE2XUvhw1xJAe24y6+U+UmB5T0IqmrIEqDOWRMbx1j1ipafDGXk30Rz5XHxSOJ7VxWy4/g1t3rnhrFnOwtkNmEA7Zt59Dr771rafTtWJNU6FKUrpwUpSgBSlKAPS1fKiBSvbCYMuJHeP5UqLcSSUjtxq3lxF9fw3rg/J2FYdb7nzD+Hj8QI0LBh65lVj+pP5VoaIO4phJVJoUpSpERSlKAFKUoAVsMJxTLb8G5bW7azZwrEqVaCJV1IMGdVMjtB1rAB+tbDl3DrcxVhHClWuLIYwpEyQTB0MREazHWuSquTsbvgtjknhFgYS262gpuhXadTOhgFtckqCB/M61mY7lTCXQ4Ni2peZdVAcHXzAxvJrdAVzWQ8kruzUUFVUU3x/kLEYZLl0Mly0kmQSHCdypEaDeD0qJ19GYm1nVlMwRBjt1E+u1QPiPwxtMQbF1rWmqsucdNvMCOu5PSnMWqXUxXLpn3Aq+lbPj/Ar2DuZLwEGcjAyHA6jqNxoYNaym001aFWmnTJJyVzScFcIYM1l/mUbq2nnAO5jQjSfoKsHEfEDBAHLdYmJEWn1PbUD+nuKpqlVT08Ju2WwzygqRdPA+eMLiDllrTs4VUubsTEEZSRqdN9/cTJ6+fOCY4WMRavMucI4Yr1MdvUbj1Aq/cJiVuolxDKuoYHuCJFJajEoPjobwZXNc9ntXFdL9zKsnbSfQEgEn0G59K19y4cJh7ty4xu5PEuaKB5ZJVAB0AgSexJqhKy5ujC5ofC4VLmKezaN4iFLIM7vEKJiegmNgPSqRZiSSdSTJPqaz+OcYu4u6bt06/dX7qL+Ff9+ta+tTDi2LnszcuTe+OhWz4Fxu5hTcybXFyOPSdx+8BmAJ/Ea1lKtaTVMrTado9cYU8R/CDC3mOQN8wWfKDqdYrP4BZdrodFFxrYzG1mh7iwQwtxqWCyYGvUAwa1deuExDW3V0JDKQQRuCO0gj9KGuKBPmzdcWe/hE+ypfLYe4ouoVMBrb5o9ADrKjQnvXhwzgV17F3E+VLVsSHfZmkCFG533iJgd43vMeLtYtLWLsZjeQ/tcOEzBSJcuy9ELAAtqDInWRWw45zravYcYdLb2czIlwMigLakZ8usDTTWNCdt6X3SpUufZdtjbt/6Idex1tsKLZDm6jLlcsMmQBp0gGdYgzoogjUVq63nFsRZW8fBIFsL5SqJJLDKwYKqjMstGseUHdprJ4Rw3B4lrSG61hmzIZBbxHmEyk6JpEg9wBqdLVJRV0QcbdWRqlSnmLka/hRnBW7bmMy+Ur6spkKvrPvFR7E4NkJ2MRmgg5SZgEiROnQ/rpUozjLlMjKEo9ox6UpUiIpSlAE++H3CPGw7tG10j/Qh/rSpP8MsPkwCHYuzt/qKj9FFKy8uR73RpYoLYiK/FzB5cRau9Htlfqhn+Tj8qglXD8UOH+Lgi4Gtlg/8J8rfSDm/hqnqd00rxr9CeojU2KUpV5SKUpQApSlAClKUAXTyLzGuKw6q7Dx0GV1nzNGgeOsjeOs1JlaRI2NfO2DvMlxHUlWVgQwMEGe9fRIrM1GJQla9mjgyOap+jmuCK63J6fnUV5j53sYRmtLmuXQIyrGVGjTM0j0kCSKpjBydItlJRVsrvnbjT4rEvm0S2zIi9gDDGepJE/kOlaCuWYkkkyTqT3PWuK2IxUVSMqTbdsUpSunDgmr65SwT2cHYt3DLKmukRJLBfoCBPWJqhqu/kLiTYjBWmcyyyhPU5TAJ9SsE+9Kay9qGtLW5m/uAEQev6+la/iwU2MR4xHhFG3MQhQAgncGZ/MVsqqD4n8VF3Ei3bu57dtYKD5VuhmDe7AQOsa+tKYcbnKhnLNQjZo+EcBu30e4AUtIjM11hCSqkwDpJJ09Ne1aqpvjeM2rXB7WHs3A1y5865gWQFi7gjoJ8sHcNNQma0oSbtsz5pKqOKUpVhAUpSgDvZushlGKnupIP5ism5xS6xBuObsf83zmO0tJH0IrDqdcrfD8Ymyl69dZFcSqIBmjUAlmkCd4g1DJKMVcicIyk6iR/AcPxOLRjYsqVDwzKqjViIXvC7wuwMnpWz5p5TbAIl4X2LFgoyqQVP/VBEaaDQGrcwODSzbW3bEKoCgegAAk9TAGtd8RYV1KOoZWEFSJBHqKSeqe7hcDi0yrl8lOcZxmLs+Bdu3DdS/hxpcgoynVkZBEkZlObeWGtRjPrI8vt09uv61dPO3LgxWGC2xD2pNtRAB0jJ6Aj21AqlKZwTU4i2aDjI9HOYkgR1gbDYf7fnXnXoAAshtdQVg7d52jf8hXFm6VMrvBE9RPUdj61cVHSuCa5rccn8P8AHxlhI0zh2/yp5jPoYA/iok6VglbourgeD8HD2bXVLaqfcASfzmuazaVjN27NZKlR5YvDrcR7biVdSrDuCIP6V8+cQwbWbr2n+ZGKn1jr7EQfrX0RVX/Fjg2W4mKUaP5Ln+YDyk+6yP4V70zpJ1Lb9F9TC47vhX9KUrREBSlKAFKUoAUpSgD1wkZ0nbMs+0ia+ijXz7wQj7TYkAjxrcg7RnXrV94vGJbtm4xOQRqoLaEgAwoJI13+tI6ztDml6Z4cZ4qmHs3LrHS2sxIkk/Ku+5MCqH4njWv3bl1/mdixA2E7D6CB9K2fNnMhx723a0tvIpAg5iZgmWgdtBHU1o6u0+HYrfZVny73S6FKUpgoFK9PANPBPaubkT2S+HnU4+GHHFsPdt3ri27TLnBdgoDggGJ0kqe/3BUHpXJwU40zkJOErRbvMnPti1aYYZxdusIWBKp+8x2Mfh3+mtVJccsSzGSSSSdyTqT+ddaVHHijjXBLJkc3yKUpVhWKUpQApSlACrw5Bu5uH4ckR5SP+1mWfrE/WqPrYHjuJyJb8e4EtiFVWKwOmqwTHSdqpzYnkVItw5Njsu/Fcew1tslzEWlaYyl1kH1E6fWtgpnUaivnCrJ+HXNChXt4m6qZETIztEqoYEAnQBVC6erHqaVy6bbG1yM49RulTLHr574ziRdxF64vyvddl/yliR+kVYvxI5oVbX2excBdyRcKNqiiJUxsWmPYNVXVbpcbS3P2V6mab2r0KV7YOx4lxEnLnYLmOwkxJ9Na8SI0Igjcdj2psVFWV8I+FwLuJYb/ALNPYQzn2Jyj+E1XOGw7XHW2glnYKo7kmBV/8F4cuGsW7KbIsT3O7N7kyfrSuqnUdv0Z00LlfwzaUpWcPisPjHDkxNl7Nz5XET1B3DD1Bgj2rMpXU65Rxq+D534jgnsXXtXBDoYP9CPQiCPQiserZ+JPLPj2/tFoTdtjzAbvb326supHcEjXSqmFa2LIskbMzLjcJUKUpVhWKUpQApSlAHrhSM6TMZhtodxsTsat/nwkcOeHCCFBlSS42CiNmJjXUQD7im6mD8etYvBjD4h/De3DLcKkgsNB8usZSwPUSIzRVGaDcoy+F+KaSkvpD6V3NwgZdCJmYEz/AJiM0em1dKvKBSlKANirwAJ+6D8x/oK8b+JUGNz7k/0FYlKrWP6xj8/6E0pSrBcUpSgBSlKAOWQiJ6iR7VxSlAClKUAKUpQArM4Q9oXkN8E2pOcCZKkEaQQaw6UNWjqdHtjHQuxtrkSTlWZIX7oJ6mIk95rxpWdwTHrYvLda2t3JqEbaeh9xvsdvy50uA7ZsuE4MYbwcXiRAzzbslTnuBQSHAkZVDZIYyDMwRAbUcSxzX7r3XjM5kgCAPQAf2d67cU4jcxF1rt1pZjPoB0CjoANPp1rL5Y4G+Mvi0shd7j/hTr9TsB39Aaj/AG+UiXfjElvwr4BLHF3BoJW1PU7O/wBNVHu3arNrxwmGW0i27YCooCqB0A2r2rLy5HOVmljhsjQpSlVkxSlKAFUv8RuG27GMItDKHQXCvQMSwMDoNJj1PTSlKZ0r8xfUrwIvSlK0jPFKUoAUpSgBSlKAFKUoAUpSgBSlKAFKUoAUpSgBSlKAFKUoAUpSgBSlKAFKUoAUmlKAFXfyJw23ZwdooPNdRbjsdyzAHfsNgP6ySpSmrfihrSryZIaUpWePClKU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48" name="Group 47"/>
          <p:cNvGrpSpPr/>
          <p:nvPr/>
        </p:nvGrpSpPr>
        <p:grpSpPr>
          <a:xfrm>
            <a:off x="447074" y="1574234"/>
            <a:ext cx="8294556" cy="5167397"/>
            <a:chOff x="2788398" y="1468625"/>
            <a:chExt cx="3535281" cy="2166785"/>
          </a:xfrm>
        </p:grpSpPr>
        <p:pic>
          <p:nvPicPr>
            <p:cNvPr id="1030" name="Picture 6" descr="http://www.vectortemplates.com/raster/maps-world-map-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20" t="952" r="7408"/>
            <a:stretch/>
          </p:blipFill>
          <p:spPr bwMode="auto">
            <a:xfrm>
              <a:off x="2788398" y="1468625"/>
              <a:ext cx="3535281" cy="2166785"/>
            </a:xfrm>
            <a:prstGeom prst="round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3085614" y="2333436"/>
              <a:ext cx="195223" cy="197973"/>
              <a:chOff x="444011" y="1736500"/>
              <a:chExt cx="225425" cy="228600"/>
            </a:xfrm>
          </p:grpSpPr>
          <p:sp>
            <p:nvSpPr>
              <p:cNvPr id="26" name="Oval 25"/>
              <p:cNvSpPr/>
              <p:nvPr/>
            </p:nvSpPr>
            <p:spPr>
              <a:xfrm>
                <a:off x="444011" y="1736500"/>
                <a:ext cx="225425"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chemeClr val="tx1"/>
                  </a:solidFill>
                </a:endParaRPr>
              </a:p>
            </p:txBody>
          </p:sp>
          <p:sp>
            <p:nvSpPr>
              <p:cNvPr id="29" name="Oval 28"/>
              <p:cNvSpPr/>
              <p:nvPr/>
            </p:nvSpPr>
            <p:spPr>
              <a:xfrm>
                <a:off x="500366" y="1793650"/>
                <a:ext cx="112713" cy="114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chemeClr val="tx1"/>
                  </a:solidFill>
                </a:endParaRPr>
              </a:p>
            </p:txBody>
          </p:sp>
        </p:grpSp>
        <p:sp>
          <p:nvSpPr>
            <p:cNvPr id="30" name="TextBox 29"/>
            <p:cNvSpPr txBox="1"/>
            <p:nvPr/>
          </p:nvSpPr>
          <p:spPr>
            <a:xfrm>
              <a:off x="4008790" y="3342840"/>
              <a:ext cx="1156390" cy="120906"/>
            </a:xfrm>
            <a:prstGeom prst="rect">
              <a:avLst/>
            </a:prstGeom>
            <a:solidFill>
              <a:schemeClr val="bg1"/>
            </a:solidFill>
          </p:spPr>
          <p:txBody>
            <a:bodyPr wrap="square" rtlCol="0">
              <a:spAutoFit/>
            </a:bodyPr>
            <a:lstStyle/>
            <a:p>
              <a:pPr algn="ctr"/>
              <a:r>
                <a:rPr lang="en-US" sz="1100" dirty="0" smtClean="0">
                  <a:latin typeface="Verdana" panose="020B0604030504040204" pitchFamily="34" charset="0"/>
                  <a:ea typeface="Verdana" panose="020B0604030504040204" pitchFamily="34" charset="0"/>
                  <a:cs typeface="Verdana" panose="020B0604030504040204" pitchFamily="34" charset="0"/>
                </a:rPr>
                <a:t>Cormant Coverage</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grpSp>
      <p:sp>
        <p:nvSpPr>
          <p:cNvPr id="6" name="Title 5"/>
          <p:cNvSpPr>
            <a:spLocks noGrp="1"/>
          </p:cNvSpPr>
          <p:nvPr>
            <p:ph type="title"/>
          </p:nvPr>
        </p:nvSpPr>
        <p:spPr/>
        <p:txBody>
          <a:bodyPr/>
          <a:lstStyle/>
          <a:p>
            <a:r>
              <a:rPr lang="en-US" dirty="0" smtClean="0"/>
              <a:t>Global Coverage</a:t>
            </a:r>
            <a:endParaRPr lang="en-US" dirty="0"/>
          </a:p>
        </p:txBody>
      </p:sp>
      <p:sp>
        <p:nvSpPr>
          <p:cNvPr id="28" name="TextBox 27"/>
          <p:cNvSpPr txBox="1"/>
          <p:nvPr/>
        </p:nvSpPr>
        <p:spPr>
          <a:xfrm>
            <a:off x="322716" y="4154385"/>
            <a:ext cx="1880154" cy="738664"/>
          </a:xfrm>
          <a:prstGeom prst="rect">
            <a:avLst/>
          </a:prstGeom>
          <a:noFill/>
        </p:spPr>
        <p:txBody>
          <a:bodyPr wrap="square" rtlCol="0">
            <a:spAutoFit/>
          </a:bodyPr>
          <a:lstStyle/>
          <a:p>
            <a:pPr algn="ctr"/>
            <a:r>
              <a:rPr lang="en-US" sz="1400" dirty="0" smtClean="0">
                <a:solidFill>
                  <a:schemeClr val="bg1"/>
                </a:solidFill>
                <a:latin typeface="+mj-lt"/>
              </a:rPr>
              <a:t>World HQ,</a:t>
            </a:r>
          </a:p>
          <a:p>
            <a:pPr algn="ctr"/>
            <a:r>
              <a:rPr lang="en-US" sz="1400" dirty="0" smtClean="0">
                <a:solidFill>
                  <a:schemeClr val="bg1"/>
                </a:solidFill>
                <a:latin typeface="+mj-lt"/>
              </a:rPr>
              <a:t>San Luis Obispo, Calif.</a:t>
            </a:r>
            <a:endParaRPr lang="en-US" sz="1400" dirty="0">
              <a:solidFill>
                <a:schemeClr val="bg1"/>
              </a:solidFill>
              <a:latin typeface="+mj-lt"/>
            </a:endParaRPr>
          </a:p>
        </p:txBody>
      </p:sp>
      <p:sp>
        <p:nvSpPr>
          <p:cNvPr id="8" name="Oval 7"/>
          <p:cNvSpPr/>
          <p:nvPr/>
        </p:nvSpPr>
        <p:spPr>
          <a:xfrm>
            <a:off x="7048500" y="5134630"/>
            <a:ext cx="1188379" cy="1197613"/>
          </a:xfrm>
          <a:prstGeom prst="ellipse">
            <a:avLst/>
          </a:prstGeom>
          <a:solidFill>
            <a:srgbClr val="FFFF00">
              <a:alpha val="22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598512" y="1884421"/>
            <a:ext cx="2360815" cy="2379159"/>
          </a:xfrm>
          <a:prstGeom prst="ellipse">
            <a:avLst/>
          </a:prstGeom>
          <a:solidFill>
            <a:srgbClr val="FFFF00">
              <a:alpha val="22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3923969" y="2622944"/>
            <a:ext cx="1340766" cy="1351184"/>
          </a:xfrm>
          <a:prstGeom prst="ellipse">
            <a:avLst/>
          </a:prstGeom>
          <a:solidFill>
            <a:srgbClr val="FFFF00">
              <a:alpha val="22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5990282" y="4088257"/>
            <a:ext cx="594190" cy="598807"/>
          </a:xfrm>
          <a:prstGeom prst="ellipse">
            <a:avLst/>
          </a:prstGeom>
          <a:solidFill>
            <a:srgbClr val="FFFF00">
              <a:alpha val="22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4912822" y="3706319"/>
            <a:ext cx="806334" cy="812599"/>
          </a:xfrm>
          <a:prstGeom prst="ellipse">
            <a:avLst/>
          </a:prstGeom>
          <a:solidFill>
            <a:srgbClr val="FFFF00">
              <a:alpha val="22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1521030" y="4462320"/>
            <a:ext cx="2049287" cy="2065210"/>
          </a:xfrm>
          <a:prstGeom prst="ellipse">
            <a:avLst/>
          </a:prstGeom>
          <a:solidFill>
            <a:srgbClr val="FFFF00">
              <a:alpha val="22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1196291" y="3142115"/>
            <a:ext cx="832013" cy="832013"/>
            <a:chOff x="1237856" y="3219469"/>
            <a:chExt cx="804537" cy="804537"/>
          </a:xfrm>
        </p:grpSpPr>
        <p:pic>
          <p:nvPicPr>
            <p:cNvPr id="1026" name="Picture 2" descr="C:\Users\jmullins\AppData\Local\Microsoft\Windows\Temporary Internet Files\Content.IE5\SI6KBJQE\MC900434803[1].png"/>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37856" y="3219469"/>
              <a:ext cx="804537" cy="8045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9120" y="3443907"/>
              <a:ext cx="182880" cy="185928"/>
            </a:xfrm>
            <a:prstGeom prst="rect">
              <a:avLst/>
            </a:prstGeom>
          </p:spPr>
        </p:pic>
      </p:grpSp>
      <p:pic>
        <p:nvPicPr>
          <p:cNvPr id="1027" name="Picture 3" descr="C:\Users\jmullins\AppData\Local\Microsoft\Windows\Temporary Internet Files\Content.IE5\SI6KBJQE\MC900434803[1].png"/>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193939" y="2934110"/>
            <a:ext cx="519378" cy="51937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 descr="C:\Users\jmullins\AppData\Local\Microsoft\Windows\Temporary Internet Files\Content.IE5\SI6KBJQE\MC900434803[1].png"/>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845422" y="5539124"/>
            <a:ext cx="519378" cy="519378"/>
          </a:xfrm>
          <a:prstGeom prst="rect">
            <a:avLst/>
          </a:prstGeom>
          <a:noFill/>
          <a:extLst>
            <a:ext uri="{909E8E84-426E-40DD-AFC4-6F175D3DCCD1}">
              <a14:hiddenFill xmlns:a14="http://schemas.microsoft.com/office/drawing/2010/main">
                <a:solidFill>
                  <a:srgbClr val="FFFFFF"/>
                </a:solidFill>
              </a14:hiddenFill>
            </a:ext>
          </a:extLst>
        </p:spPr>
      </p:pic>
      <p:sp>
        <p:nvSpPr>
          <p:cNvPr id="32" name="Oval 31"/>
          <p:cNvSpPr/>
          <p:nvPr/>
        </p:nvSpPr>
        <p:spPr>
          <a:xfrm>
            <a:off x="6584472" y="3743040"/>
            <a:ext cx="1340766" cy="1351184"/>
          </a:xfrm>
          <a:prstGeom prst="ellipse">
            <a:avLst/>
          </a:prstGeom>
          <a:solidFill>
            <a:srgbClr val="FFFF00">
              <a:alpha val="22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4912822" y="5272118"/>
            <a:ext cx="221089" cy="222807"/>
          </a:xfrm>
          <a:prstGeom prst="ellipse">
            <a:avLst/>
          </a:prstGeom>
          <a:solidFill>
            <a:srgbClr val="FFFF00">
              <a:alpha val="22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3" descr="C:\Users\jmullins\AppData\Local\Microsoft\Windows\Temporary Internet Files\Content.IE5\SI6KBJQE\MC900434803[1].png"/>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235822" y="4016567"/>
            <a:ext cx="519378" cy="519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71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1"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par>
                                <p:cTn id="28" presetID="53" presetClass="entr" presetSubtype="16" fill="hold" grpId="1" nodeType="with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par>
                                <p:cTn id="33" presetID="53" presetClass="entr" presetSubtype="16" fill="hold" grpId="1"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500" fill="hold"/>
                                        <p:tgtEl>
                                          <p:spTgt spid="49"/>
                                        </p:tgtEl>
                                        <p:attrNameLst>
                                          <p:attrName>ppt_w</p:attrName>
                                        </p:attrNameLst>
                                      </p:cBhvr>
                                      <p:tavLst>
                                        <p:tav tm="0">
                                          <p:val>
                                            <p:fltVal val="0"/>
                                          </p:val>
                                        </p:tav>
                                        <p:tav tm="100000">
                                          <p:val>
                                            <p:strVal val="#ppt_w"/>
                                          </p:val>
                                        </p:tav>
                                      </p:tavLst>
                                    </p:anim>
                                    <p:anim calcmode="lin" valueType="num">
                                      <p:cBhvr>
                                        <p:cTn id="36" dur="500" fill="hold"/>
                                        <p:tgtEl>
                                          <p:spTgt spid="49"/>
                                        </p:tgtEl>
                                        <p:attrNameLst>
                                          <p:attrName>ppt_h</p:attrName>
                                        </p:attrNameLst>
                                      </p:cBhvr>
                                      <p:tavLst>
                                        <p:tav tm="0">
                                          <p:val>
                                            <p:fltVal val="0"/>
                                          </p:val>
                                        </p:tav>
                                        <p:tav tm="100000">
                                          <p:val>
                                            <p:strVal val="#ppt_h"/>
                                          </p:val>
                                        </p:tav>
                                      </p:tavLst>
                                    </p:anim>
                                    <p:animEffect transition="in" filter="fade">
                                      <p:cBhvr>
                                        <p:cTn id="37" dur="500"/>
                                        <p:tgtEl>
                                          <p:spTgt spid="49"/>
                                        </p:tgtEl>
                                      </p:cBhvr>
                                    </p:animEffect>
                                  </p:childTnLst>
                                </p:cTn>
                              </p:par>
                              <p:par>
                                <p:cTn id="38" presetID="53" presetClass="entr" presetSubtype="16" fill="hold" grpId="1"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500" fill="hold"/>
                                        <p:tgtEl>
                                          <p:spTgt spid="45"/>
                                        </p:tgtEl>
                                        <p:attrNameLst>
                                          <p:attrName>ppt_w</p:attrName>
                                        </p:attrNameLst>
                                      </p:cBhvr>
                                      <p:tavLst>
                                        <p:tav tm="0">
                                          <p:val>
                                            <p:fltVal val="0"/>
                                          </p:val>
                                        </p:tav>
                                        <p:tav tm="100000">
                                          <p:val>
                                            <p:strVal val="#ppt_w"/>
                                          </p:val>
                                        </p:tav>
                                      </p:tavLst>
                                    </p:anim>
                                    <p:anim calcmode="lin" valueType="num">
                                      <p:cBhvr>
                                        <p:cTn id="41" dur="500" fill="hold"/>
                                        <p:tgtEl>
                                          <p:spTgt spid="45"/>
                                        </p:tgtEl>
                                        <p:attrNameLst>
                                          <p:attrName>ppt_h</p:attrName>
                                        </p:attrNameLst>
                                      </p:cBhvr>
                                      <p:tavLst>
                                        <p:tav tm="0">
                                          <p:val>
                                            <p:fltVal val="0"/>
                                          </p:val>
                                        </p:tav>
                                        <p:tav tm="100000">
                                          <p:val>
                                            <p:strVal val="#ppt_h"/>
                                          </p:val>
                                        </p:tav>
                                      </p:tavLst>
                                    </p:anim>
                                    <p:animEffect transition="in" filter="fade">
                                      <p:cBhvr>
                                        <p:cTn id="42" dur="500"/>
                                        <p:tgtEl>
                                          <p:spTgt spid="45"/>
                                        </p:tgtEl>
                                      </p:cBhvr>
                                    </p:animEffect>
                                  </p:childTnLst>
                                </p:cTn>
                              </p:par>
                              <p:par>
                                <p:cTn id="43" presetID="53" presetClass="entr" presetSubtype="16" fill="hold" grpId="1"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par>
                                <p:cTn id="48" presetID="53" presetClass="entr" presetSubtype="16" fill="hold" grpId="1"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par>
                                <p:cTn id="53" presetID="53" presetClass="entr" presetSubtype="16" fill="hold" grpId="1"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grpId="1"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9" grpId="0" animBg="1"/>
      <p:bldP spid="39" grpId="1" animBg="1"/>
      <p:bldP spid="40" grpId="0" animBg="1"/>
      <p:bldP spid="40" grpId="1" animBg="1"/>
      <p:bldP spid="41" grpId="0" animBg="1"/>
      <p:bldP spid="41" grpId="1" animBg="1"/>
      <p:bldP spid="45" grpId="0" animBg="1"/>
      <p:bldP spid="45" grpId="1" animBg="1"/>
      <p:bldP spid="49" grpId="0" animBg="1"/>
      <p:bldP spid="49" grpId="1" animBg="1"/>
      <p:bldP spid="32" grpId="0" animBg="1"/>
      <p:bldP spid="32" grpId="1" animBg="1"/>
      <p:bldP spid="31" grpId="0" animBg="1"/>
      <p:bldP spid="3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arleton University">
            <a:hlinkClick r:id="rId3"/>
          </p:cNvPr>
          <p:cNvPicPr>
            <a:picLocks noGrp="1" noChangeAspect="1" noChangeArrowheads="1"/>
          </p:cNvPicPr>
          <p:nvPr>
            <p:ph sz="quarter" idx="4294967295"/>
          </p:nvPr>
        </p:nvPicPr>
        <p:blipFill>
          <a:blip r:embed="rId4" cstate="print">
            <a:clrChange>
              <a:clrFrom>
                <a:srgbClr val="FFFFFF"/>
              </a:clrFrom>
              <a:clrTo>
                <a:srgbClr val="FFFFFF">
                  <a:alpha val="0"/>
                </a:srgbClr>
              </a:clrTo>
            </a:clrChange>
          </a:blip>
          <a:srcRect b="27153"/>
          <a:stretch>
            <a:fillRect/>
          </a:stretch>
        </p:blipFill>
        <p:spPr>
          <a:xfrm>
            <a:off x="4877553" y="5464310"/>
            <a:ext cx="1768473" cy="558256"/>
          </a:xfrm>
        </p:spPr>
      </p:pic>
      <p:pic>
        <p:nvPicPr>
          <p:cNvPr id="9" name="Picture 5" descr="hp"/>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2748685" y="2903520"/>
            <a:ext cx="1460500" cy="1122362"/>
          </a:xfrm>
          <a:prstGeom prst="rect">
            <a:avLst/>
          </a:prstGeom>
          <a:noFill/>
          <a:ln w="9525">
            <a:noFill/>
            <a:miter lim="800000"/>
            <a:headEnd/>
            <a:tailEnd/>
          </a:ln>
        </p:spPr>
      </p:pic>
      <p:pic>
        <p:nvPicPr>
          <p:cNvPr id="10" name="Picture 14" descr="Sony_Electronics_Logo"/>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653497" y="5200874"/>
            <a:ext cx="1366838" cy="819150"/>
          </a:xfrm>
          <a:prstGeom prst="rect">
            <a:avLst/>
          </a:prstGeom>
          <a:noFill/>
          <a:ln w="9525">
            <a:noFill/>
            <a:miter lim="800000"/>
            <a:headEnd/>
            <a:tailEnd/>
          </a:ln>
        </p:spPr>
      </p:pic>
      <p:pic>
        <p:nvPicPr>
          <p:cNvPr id="12" name="Picture 2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889269" y="1679166"/>
            <a:ext cx="1650364" cy="606522"/>
          </a:xfrm>
          <a:prstGeom prst="rect">
            <a:avLst/>
          </a:prstGeom>
          <a:noFill/>
          <a:ln w="9525" algn="ctr">
            <a:noFill/>
            <a:miter lim="800000"/>
            <a:headEnd/>
            <a:tailEnd/>
          </a:ln>
        </p:spPr>
      </p:pic>
      <p:pic>
        <p:nvPicPr>
          <p:cNvPr id="13" name="Picture 4" descr="https://encrypted-tbn1.gstatic.com/images?q=tbn:ANd9GcT17iteU62HePOxW1B5S9mQ0Fg_LC4jxCsrxqpmwyzgPaoIrx-Q"/>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04800" y="3824919"/>
            <a:ext cx="1442296" cy="1081723"/>
          </a:xfrm>
          <a:prstGeom prst="rect">
            <a:avLst/>
          </a:prstGeom>
          <a:noFill/>
        </p:spPr>
      </p:pic>
      <p:pic>
        <p:nvPicPr>
          <p:cNvPr id="14" name="Picture 6" descr="https://encrypted-tbn3.gstatic.com/images?q=tbn:ANd9GcTtWsY-3rjWh5ptM1Cj0J69M8PC3T1VcJ0mSwICU_aCCk7felXI9Q"/>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51361" y="2654556"/>
            <a:ext cx="1419648" cy="1063366"/>
          </a:xfrm>
          <a:prstGeom prst="rect">
            <a:avLst/>
          </a:prstGeom>
          <a:noFill/>
        </p:spPr>
      </p:pic>
      <p:pic>
        <p:nvPicPr>
          <p:cNvPr id="17" name="Picture 12" descr="http://www.llsuk.com/wp-content/uploads/2005/05/cr-2-may-31-img-Foreign-and-Commonwealth-Office-FCO-Logo.png"/>
          <p:cNvPicPr>
            <a:picLocks noChangeAspect="1" noChangeArrowheads="1"/>
          </p:cNvPicPr>
          <p:nvPr/>
        </p:nvPicPr>
        <p:blipFill>
          <a:blip r:embed="rId10" cstate="print">
            <a:clrChange>
              <a:clrFrom>
                <a:srgbClr val="FFFFFF"/>
              </a:clrFrom>
              <a:clrTo>
                <a:srgbClr val="FFFFFF">
                  <a:alpha val="0"/>
                </a:srgbClr>
              </a:clrTo>
            </a:clrChange>
          </a:blip>
          <a:srcRect t="13516" r="3940" b="11767"/>
          <a:stretch>
            <a:fillRect/>
          </a:stretch>
        </p:blipFill>
        <p:spPr bwMode="auto">
          <a:xfrm>
            <a:off x="5161715" y="4498566"/>
            <a:ext cx="1182277" cy="980900"/>
          </a:xfrm>
          <a:prstGeom prst="rect">
            <a:avLst/>
          </a:prstGeom>
          <a:noFill/>
        </p:spPr>
      </p:pic>
      <p:pic>
        <p:nvPicPr>
          <p:cNvPr id="20" name="Picture 18" descr="https://encrypted-tbn3.gstatic.com/images?q=tbn:ANd9GcS4RyWbem-XBD-7-QBHtfHjZgEXNghdNy8T8sar2hM5TikEh8mz"/>
          <p:cNvPicPr>
            <a:picLocks noChangeAspect="1" noChangeArrowheads="1"/>
          </p:cNvPicPr>
          <p:nvPr/>
        </p:nvPicPr>
        <p:blipFill>
          <a:blip r:embed="rId11" cstate="print"/>
          <a:srcRect/>
          <a:stretch>
            <a:fillRect/>
          </a:stretch>
        </p:blipFill>
        <p:spPr bwMode="auto">
          <a:xfrm>
            <a:off x="4964995" y="2405660"/>
            <a:ext cx="1605106" cy="797506"/>
          </a:xfrm>
          <a:prstGeom prst="rect">
            <a:avLst/>
          </a:prstGeom>
          <a:noFill/>
        </p:spPr>
      </p:pic>
      <p:pic>
        <p:nvPicPr>
          <p:cNvPr id="22" name="Picture 22" descr="http://www.seek.com.au/templates/24731389_1_logo.gif"/>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279156" y="1762296"/>
            <a:ext cx="1433938" cy="752021"/>
          </a:xfrm>
          <a:prstGeom prst="rect">
            <a:avLst/>
          </a:prstGeom>
          <a:noFill/>
        </p:spPr>
      </p:pic>
      <p:pic>
        <p:nvPicPr>
          <p:cNvPr id="23" name="Picture 24" descr="https://encrypted-tbn0.gstatic.com/images?q=tbn:ANd9GcSkaH7bw7n906rJLt3P6jRW4X_2G_aVpguxq-2MW5Tql9ZNrb06lQ"/>
          <p:cNvPicPr>
            <a:picLocks noChangeAspect="1" noChangeArrowheads="1"/>
          </p:cNvPicPr>
          <p:nvPr/>
        </p:nvPicPr>
        <p:blipFill>
          <a:blip r:embed="rId13" cstate="print">
            <a:clrChange>
              <a:clrFrom>
                <a:srgbClr val="FFFEFF"/>
              </a:clrFrom>
              <a:clrTo>
                <a:srgbClr val="FFFEFF">
                  <a:alpha val="0"/>
                </a:srgbClr>
              </a:clrTo>
            </a:clrChange>
          </a:blip>
          <a:srcRect l="8658" t="25124" r="8139" b="21170"/>
          <a:stretch>
            <a:fillRect/>
          </a:stretch>
        </p:blipFill>
        <p:spPr bwMode="auto">
          <a:xfrm>
            <a:off x="135649" y="1952530"/>
            <a:ext cx="2302752" cy="500598"/>
          </a:xfrm>
          <a:prstGeom prst="rect">
            <a:avLst/>
          </a:prstGeom>
          <a:noFill/>
        </p:spPr>
      </p:pic>
      <p:pic>
        <p:nvPicPr>
          <p:cNvPr id="24" name="Picture 28" descr="https://encrypted-tbn2.gstatic.com/images?q=tbn:ANd9GcR56S0ee31_i3RIdueWr1A7K9l4rcRD1hd6faKICHFym_oqTYm45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7473669" y="5096679"/>
            <a:ext cx="994227" cy="1044165"/>
          </a:xfrm>
          <a:prstGeom prst="rect">
            <a:avLst/>
          </a:prstGeom>
          <a:noFill/>
        </p:spPr>
      </p:pic>
      <p:pic>
        <p:nvPicPr>
          <p:cNvPr id="25" name="Picture 13" descr="New_Cisco_Logo"/>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438401" y="1679166"/>
            <a:ext cx="1944688" cy="1027112"/>
          </a:xfrm>
          <a:prstGeom prst="rect">
            <a:avLst/>
          </a:prstGeom>
          <a:noFill/>
          <a:ln w="9525">
            <a:noFill/>
            <a:miter lim="800000"/>
            <a:headEnd/>
            <a:tailEnd/>
          </a:ln>
        </p:spPr>
      </p:pic>
      <p:pic>
        <p:nvPicPr>
          <p:cNvPr id="2056" name="Picture 8" descr="http://www.tigardchamber.org/images/Constant-Contact-Logo.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90800" y="4236581"/>
            <a:ext cx="1610184" cy="5667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250+ Customers Including</a:t>
            </a:r>
            <a:endParaRPr lang="en-US" dirty="0"/>
          </a:p>
        </p:txBody>
      </p:sp>
      <p:sp>
        <p:nvSpPr>
          <p:cNvPr id="26" name="TextBox 25"/>
          <p:cNvSpPr txBox="1"/>
          <p:nvPr/>
        </p:nvSpPr>
        <p:spPr>
          <a:xfrm>
            <a:off x="136504" y="6298114"/>
            <a:ext cx="8801154" cy="369332"/>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cs typeface="Verdana" panose="020B0604030504040204" pitchFamily="34" charset="0"/>
              </a:rPr>
              <a:t>&gt;</a:t>
            </a:r>
            <a:r>
              <a:rPr lang="en-US" b="1" dirty="0" smtClean="0">
                <a:latin typeface="Verdana" panose="020B0604030504040204" pitchFamily="34" charset="0"/>
                <a:ea typeface="Verdana" panose="020B0604030504040204" pitchFamily="34" charset="0"/>
                <a:cs typeface="Verdana" panose="020B0604030504040204" pitchFamily="34" charset="0"/>
              </a:rPr>
              <a:t>90%: Renewal Rates for annual support &amp; upgrade agreements</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28" name="TextBox 27"/>
          <p:cNvSpPr txBox="1"/>
          <p:nvPr/>
        </p:nvSpPr>
        <p:spPr>
          <a:xfrm>
            <a:off x="135649" y="5976943"/>
            <a:ext cx="7201593" cy="369332"/>
          </a:xfrm>
          <a:prstGeom prst="rect">
            <a:avLst/>
          </a:prstGeom>
          <a:noFill/>
        </p:spPr>
        <p:txBody>
          <a:bodyPr wrap="square" rtlCol="0">
            <a:spAutoFit/>
          </a:bodyPr>
          <a:lstStyle/>
          <a:p>
            <a:r>
              <a:rPr lang="en-US" b="1" dirty="0" smtClean="0">
                <a:latin typeface="Verdana" panose="020B0604030504040204" pitchFamily="34" charset="0"/>
                <a:ea typeface="Verdana" panose="020B0604030504040204" pitchFamily="34" charset="0"/>
                <a:cs typeface="Verdana" panose="020B0604030504040204" pitchFamily="34" charset="0"/>
              </a:rPr>
              <a:t>≈80%: Customers purchase additional licenses</a:t>
            </a:r>
            <a:endParaRPr lang="en-US" b="1"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C:\Users\jmullins\AppData\Local\Microsoft\Windows\Temporary Internet Files\Content.Outlook\3JOQ0Z28\mckesson.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18880" y="3674383"/>
            <a:ext cx="2120288" cy="35004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charlotteusa.com/images/uploads/aig_logo_svg.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0693" y="5159342"/>
            <a:ext cx="1332238" cy="720242"/>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C:\Users\jmullins\AppData\Local\Microsoft\Windows\Temporary Internet Files\Content.Outlook\3JOQ0Z28\aussie.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991315" y="3464701"/>
            <a:ext cx="1546028" cy="86886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Users\jmullins\AppData\Local\Microsoft\Windows\Temporary Internet Files\Content.Outlook\3JOQ0Z28\amgen.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54592" y="2510548"/>
            <a:ext cx="1883066" cy="1018707"/>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C:\Users\jmullins\AppData\Local\Microsoft\Windows\Temporary Internet Files\Content.Outlook\3JOQ0Z28\optus.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904947" y="4336337"/>
            <a:ext cx="2239053" cy="52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5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056"/>
                                        </p:tgtEl>
                                      </p:cBhvr>
                                    </p:animEffect>
                                    <p:set>
                                      <p:cBhvr>
                                        <p:cTn id="13" dur="1" fill="hold">
                                          <p:stCondLst>
                                            <p:cond delay="499"/>
                                          </p:stCondLst>
                                        </p:cTn>
                                        <p:tgtEl>
                                          <p:spTgt spid="205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069"/>
                                        </p:tgtEl>
                                      </p:cBhvr>
                                    </p:animEffect>
                                    <p:set>
                                      <p:cBhvr>
                                        <p:cTn id="31" dur="1" fill="hold">
                                          <p:stCondLst>
                                            <p:cond delay="499"/>
                                          </p:stCondLst>
                                        </p:cTn>
                                        <p:tgtEl>
                                          <p:spTgt spid="206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070"/>
                                        </p:tgtEl>
                                      </p:cBhvr>
                                    </p:animEffect>
                                    <p:set>
                                      <p:cBhvr>
                                        <p:cTn id="34" dur="1" fill="hold">
                                          <p:stCondLst>
                                            <p:cond delay="499"/>
                                          </p:stCondLst>
                                        </p:cTn>
                                        <p:tgtEl>
                                          <p:spTgt spid="207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050"/>
                                        </p:tgtEl>
                                      </p:cBhvr>
                                    </p:animEffect>
                                    <p:set>
                                      <p:cBhvr>
                                        <p:cTn id="37" dur="1" fill="hold">
                                          <p:stCondLst>
                                            <p:cond delay="499"/>
                                          </p:stCondLst>
                                        </p:cTn>
                                        <p:tgtEl>
                                          <p:spTgt spid="205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071"/>
                                        </p:tgtEl>
                                      </p:cBhvr>
                                    </p:animEffect>
                                    <p:set>
                                      <p:cBhvr>
                                        <p:cTn id="40" dur="1" fill="hold">
                                          <p:stCondLst>
                                            <p:cond delay="499"/>
                                          </p:stCondLst>
                                        </p:cTn>
                                        <p:tgtEl>
                                          <p:spTgt spid="207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062"/>
                                        </p:tgtEl>
                                      </p:cBhvr>
                                    </p:animEffect>
                                    <p:set>
                                      <p:cBhvr>
                                        <p:cTn id="57" dur="1" fill="hold">
                                          <p:stCondLst>
                                            <p:cond delay="499"/>
                                          </p:stCondLst>
                                        </p:cTn>
                                        <p:tgtEl>
                                          <p:spTgt spid="206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par>
                                <p:cTn id="67" presetID="10" presetClass="entr" presetSubtype="0" fill="hold" nodeType="withEffect">
                                  <p:stCondLst>
                                    <p:cond delay="0"/>
                                  </p:stCondLst>
                                  <p:childTnLst>
                                    <p:set>
                                      <p:cBhvr>
                                        <p:cTn id="68" dur="1" fill="hold">
                                          <p:stCondLst>
                                            <p:cond delay="0"/>
                                          </p:stCondLst>
                                        </p:cTn>
                                        <p:tgtEl>
                                          <p:spTgt spid="2056"/>
                                        </p:tgtEl>
                                        <p:attrNameLst>
                                          <p:attrName>style.visibility</p:attrName>
                                        </p:attrNameLst>
                                      </p:cBhvr>
                                      <p:to>
                                        <p:strVal val="visible"/>
                                      </p:to>
                                    </p:set>
                                    <p:animEffect transition="in" filter="fade">
                                      <p:cBhvr>
                                        <p:cTn id="69" dur="500"/>
                                        <p:tgtEl>
                                          <p:spTgt spid="2056"/>
                                        </p:tgtEl>
                                      </p:cBhvr>
                                    </p:animEffect>
                                  </p:childTnLst>
                                </p:cTn>
                              </p:par>
                              <p:par>
                                <p:cTn id="70" presetID="10"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9"/>
                                        </p:tgtEl>
                                      </p:cBhvr>
                                    </p:animEffect>
                                    <p:set>
                                      <p:cBhvr>
                                        <p:cTn id="80" dur="1" fill="hold">
                                          <p:stCondLst>
                                            <p:cond delay="499"/>
                                          </p:stCondLst>
                                        </p:cTn>
                                        <p:tgtEl>
                                          <p:spTgt spid="9"/>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056"/>
                                        </p:tgtEl>
                                      </p:cBhvr>
                                    </p:animEffect>
                                    <p:set>
                                      <p:cBhvr>
                                        <p:cTn id="83" dur="1" fill="hold">
                                          <p:stCondLst>
                                            <p:cond delay="499"/>
                                          </p:stCondLst>
                                        </p:cTn>
                                        <p:tgtEl>
                                          <p:spTgt spid="2056"/>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0"/>
                                        </p:tgtEl>
                                      </p:cBhvr>
                                    </p:animEffect>
                                    <p:set>
                                      <p:cBhvr>
                                        <p:cTn id="86" dur="1" fill="hold">
                                          <p:stCondLst>
                                            <p:cond delay="499"/>
                                          </p:stCondLst>
                                        </p:cTn>
                                        <p:tgtEl>
                                          <p:spTgt spid="10"/>
                                        </p:tgtEl>
                                        <p:attrNameLst>
                                          <p:attrName>style.visibility</p:attrName>
                                        </p:attrNameLst>
                                      </p:cBhvr>
                                      <p:to>
                                        <p:strVal val="hidden"/>
                                      </p:to>
                                    </p:set>
                                  </p:childTnLst>
                                </p:cTn>
                              </p:par>
                              <p:par>
                                <p:cTn id="87" presetID="10" presetClass="entr" presetSubtype="0" fill="hold" nodeType="with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500"/>
                                        <p:tgtEl>
                                          <p:spTgt spid="12"/>
                                        </p:tgtEl>
                                      </p:cBhvr>
                                    </p:animEffect>
                                  </p:childTnLst>
                                </p:cTn>
                              </p:par>
                              <p:par>
                                <p:cTn id="90" presetID="10" presetClass="entr" presetSubtype="0" fill="hold"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par>
                                <p:cTn id="93" presetID="10" presetClass="entr" presetSubtype="0" fill="hold"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0"/>
                                        <p:tgtEl>
                                          <p:spTgt spid="17"/>
                                        </p:tgtEl>
                                      </p:cBhvr>
                                    </p:animEffect>
                                  </p:childTnLst>
                                </p:cTn>
                              </p:par>
                              <p:par>
                                <p:cTn id="96" presetID="10" presetClass="entr" presetSubtype="0" fill="hold" nodeType="with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fade">
                                      <p:cBhvr>
                                        <p:cTn id="98" dur="500"/>
                                        <p:tgtEl>
                                          <p:spTgt spid="6"/>
                                        </p:tgtEl>
                                      </p:cBhvr>
                                    </p:animEffect>
                                  </p:childTnLst>
                                </p:cTn>
                              </p:par>
                              <p:par>
                                <p:cTn id="99" presetID="10" presetClass="entr" presetSubtype="0" fill="hold" nodeType="withEffect">
                                  <p:stCondLst>
                                    <p:cond delay="0"/>
                                  </p:stCondLst>
                                  <p:childTnLst>
                                    <p:set>
                                      <p:cBhvr>
                                        <p:cTn id="100" dur="1" fill="hold">
                                          <p:stCondLst>
                                            <p:cond delay="0"/>
                                          </p:stCondLst>
                                        </p:cTn>
                                        <p:tgtEl>
                                          <p:spTgt spid="2069"/>
                                        </p:tgtEl>
                                        <p:attrNameLst>
                                          <p:attrName>style.visibility</p:attrName>
                                        </p:attrNameLst>
                                      </p:cBhvr>
                                      <p:to>
                                        <p:strVal val="visible"/>
                                      </p:to>
                                    </p:set>
                                    <p:animEffect transition="in" filter="fade">
                                      <p:cBhvr>
                                        <p:cTn id="101" dur="500"/>
                                        <p:tgtEl>
                                          <p:spTgt spid="206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12"/>
                                        </p:tgtEl>
                                      </p:cBhvr>
                                    </p:animEffect>
                                    <p:set>
                                      <p:cBhvr>
                                        <p:cTn id="106" dur="1" fill="hold">
                                          <p:stCondLst>
                                            <p:cond delay="499"/>
                                          </p:stCondLst>
                                        </p:cTn>
                                        <p:tgtEl>
                                          <p:spTgt spid="12"/>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20"/>
                                        </p:tgtEl>
                                      </p:cBhvr>
                                    </p:animEffect>
                                    <p:set>
                                      <p:cBhvr>
                                        <p:cTn id="109" dur="1" fill="hold">
                                          <p:stCondLst>
                                            <p:cond delay="499"/>
                                          </p:stCondLst>
                                        </p:cTn>
                                        <p:tgtEl>
                                          <p:spTgt spid="20"/>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17"/>
                                        </p:tgtEl>
                                      </p:cBhvr>
                                    </p:animEffect>
                                    <p:set>
                                      <p:cBhvr>
                                        <p:cTn id="112" dur="1" fill="hold">
                                          <p:stCondLst>
                                            <p:cond delay="499"/>
                                          </p:stCondLst>
                                        </p:cTn>
                                        <p:tgtEl>
                                          <p:spTgt spid="17"/>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2069"/>
                                        </p:tgtEl>
                                      </p:cBhvr>
                                    </p:animEffect>
                                    <p:set>
                                      <p:cBhvr>
                                        <p:cTn id="115" dur="1" fill="hold">
                                          <p:stCondLst>
                                            <p:cond delay="499"/>
                                          </p:stCondLst>
                                        </p:cTn>
                                        <p:tgtEl>
                                          <p:spTgt spid="2069"/>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6"/>
                                        </p:tgtEl>
                                      </p:cBhvr>
                                    </p:animEffect>
                                    <p:set>
                                      <p:cBhvr>
                                        <p:cTn id="118" dur="1" fill="hold">
                                          <p:stCondLst>
                                            <p:cond delay="499"/>
                                          </p:stCondLst>
                                        </p:cTn>
                                        <p:tgtEl>
                                          <p:spTgt spid="6"/>
                                        </p:tgtEl>
                                        <p:attrNameLst>
                                          <p:attrName>style.visibility</p:attrName>
                                        </p:attrNameLst>
                                      </p:cBhvr>
                                      <p:to>
                                        <p:strVal val="hidden"/>
                                      </p:to>
                                    </p:set>
                                  </p:childTnLst>
                                </p:cTn>
                              </p:par>
                              <p:par>
                                <p:cTn id="119" presetID="10" presetClass="entr" presetSubtype="0" fill="hold" nodeType="withEffect">
                                  <p:stCondLst>
                                    <p:cond delay="0"/>
                                  </p:stCondLst>
                                  <p:childTnLst>
                                    <p:set>
                                      <p:cBhvr>
                                        <p:cTn id="120" dur="1" fill="hold">
                                          <p:stCondLst>
                                            <p:cond delay="0"/>
                                          </p:stCondLst>
                                        </p:cTn>
                                        <p:tgtEl>
                                          <p:spTgt spid="22"/>
                                        </p:tgtEl>
                                        <p:attrNameLst>
                                          <p:attrName>style.visibility</p:attrName>
                                        </p:attrNameLst>
                                      </p:cBhvr>
                                      <p:to>
                                        <p:strVal val="visible"/>
                                      </p:to>
                                    </p:set>
                                    <p:animEffect transition="in" filter="fade">
                                      <p:cBhvr>
                                        <p:cTn id="121" dur="500"/>
                                        <p:tgtEl>
                                          <p:spTgt spid="22"/>
                                        </p:tgtEl>
                                      </p:cBhvr>
                                    </p:animEffect>
                                  </p:childTnLst>
                                </p:cTn>
                              </p:par>
                              <p:par>
                                <p:cTn id="122" presetID="10" presetClass="entr" presetSubtype="0" fill="hold" nodeType="with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fade">
                                      <p:cBhvr>
                                        <p:cTn id="124" dur="500"/>
                                        <p:tgtEl>
                                          <p:spTgt spid="24"/>
                                        </p:tgtEl>
                                      </p:cBhvr>
                                    </p:animEffect>
                                  </p:childTnLst>
                                </p:cTn>
                              </p:par>
                              <p:par>
                                <p:cTn id="125" presetID="10" presetClass="entr" presetSubtype="0" fill="hold" nodeType="withEffect">
                                  <p:stCondLst>
                                    <p:cond delay="0"/>
                                  </p:stCondLst>
                                  <p:childTnLst>
                                    <p:set>
                                      <p:cBhvr>
                                        <p:cTn id="126" dur="1" fill="hold">
                                          <p:stCondLst>
                                            <p:cond delay="0"/>
                                          </p:stCondLst>
                                        </p:cTn>
                                        <p:tgtEl>
                                          <p:spTgt spid="2070"/>
                                        </p:tgtEl>
                                        <p:attrNameLst>
                                          <p:attrName>style.visibility</p:attrName>
                                        </p:attrNameLst>
                                      </p:cBhvr>
                                      <p:to>
                                        <p:strVal val="visible"/>
                                      </p:to>
                                    </p:set>
                                    <p:animEffect transition="in" filter="fade">
                                      <p:cBhvr>
                                        <p:cTn id="127" dur="500"/>
                                        <p:tgtEl>
                                          <p:spTgt spid="2070"/>
                                        </p:tgtEl>
                                      </p:cBhvr>
                                    </p:animEffect>
                                  </p:childTnLst>
                                </p:cTn>
                              </p:par>
                              <p:par>
                                <p:cTn id="128" presetID="10" presetClass="entr" presetSubtype="0" fill="hold" nodeType="withEffect">
                                  <p:stCondLst>
                                    <p:cond delay="0"/>
                                  </p:stCondLst>
                                  <p:childTnLst>
                                    <p:set>
                                      <p:cBhvr>
                                        <p:cTn id="129" dur="1" fill="hold">
                                          <p:stCondLst>
                                            <p:cond delay="0"/>
                                          </p:stCondLst>
                                        </p:cTn>
                                        <p:tgtEl>
                                          <p:spTgt spid="2050"/>
                                        </p:tgtEl>
                                        <p:attrNameLst>
                                          <p:attrName>style.visibility</p:attrName>
                                        </p:attrNameLst>
                                      </p:cBhvr>
                                      <p:to>
                                        <p:strVal val="visible"/>
                                      </p:to>
                                    </p:set>
                                    <p:animEffect transition="in" filter="fade">
                                      <p:cBhvr>
                                        <p:cTn id="130" dur="500"/>
                                        <p:tgtEl>
                                          <p:spTgt spid="2050"/>
                                        </p:tgtEl>
                                      </p:cBhvr>
                                    </p:animEffect>
                                  </p:childTnLst>
                                </p:cTn>
                              </p:par>
                              <p:par>
                                <p:cTn id="131" presetID="10" presetClass="entr" presetSubtype="0" fill="hold" nodeType="withEffect">
                                  <p:stCondLst>
                                    <p:cond delay="0"/>
                                  </p:stCondLst>
                                  <p:childTnLst>
                                    <p:set>
                                      <p:cBhvr>
                                        <p:cTn id="132" dur="1" fill="hold">
                                          <p:stCondLst>
                                            <p:cond delay="0"/>
                                          </p:stCondLst>
                                        </p:cTn>
                                        <p:tgtEl>
                                          <p:spTgt spid="2071"/>
                                        </p:tgtEl>
                                        <p:attrNameLst>
                                          <p:attrName>style.visibility</p:attrName>
                                        </p:attrNameLst>
                                      </p:cBhvr>
                                      <p:to>
                                        <p:strVal val="visible"/>
                                      </p:to>
                                    </p:set>
                                    <p:animEffect transition="in" filter="fade">
                                      <p:cBhvr>
                                        <p:cTn id="133" dur="500"/>
                                        <p:tgtEl>
                                          <p:spTgt spid="2071"/>
                                        </p:tgtEl>
                                      </p:cBhvr>
                                    </p:animEffec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25"/>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9"/>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2069"/>
                                        </p:tgtEl>
                                        <p:attrNameLst>
                                          <p:attrName>style.visibility</p:attrName>
                                        </p:attrNameLst>
                                      </p:cBhvr>
                                      <p:to>
                                        <p:strVal val="visible"/>
                                      </p:to>
                                    </p:set>
                                  </p:childTnLst>
                                </p:cTn>
                              </p:par>
                              <p:par>
                                <p:cTn id="142" presetID="1" presetClass="entr" presetSubtype="0" fill="hold" nodeType="withEffect">
                                  <p:stCondLst>
                                    <p:cond delay="0"/>
                                  </p:stCondLst>
                                  <p:childTnLst>
                                    <p:set>
                                      <p:cBhvr>
                                        <p:cTn id="143" dur="1" fill="hold">
                                          <p:stCondLst>
                                            <p:cond delay="0"/>
                                          </p:stCondLst>
                                        </p:cTn>
                                        <p:tgtEl>
                                          <p:spTgt spid="2056"/>
                                        </p:tgtEl>
                                        <p:attrNameLst>
                                          <p:attrName>style.visibility</p:attrName>
                                        </p:attrNameLst>
                                      </p:cBhvr>
                                      <p:to>
                                        <p:strVal val="visible"/>
                                      </p:to>
                                    </p:set>
                                  </p:childTnLst>
                                </p:cTn>
                              </p:par>
                              <p:par>
                                <p:cTn id="144" presetID="1" presetClass="entr" presetSubtype="0" fill="hold" nodeType="withEffect">
                                  <p:stCondLst>
                                    <p:cond delay="0"/>
                                  </p:stCondLst>
                                  <p:childTnLst>
                                    <p:set>
                                      <p:cBhvr>
                                        <p:cTn id="145" dur="1" fill="hold">
                                          <p:stCondLst>
                                            <p:cond delay="0"/>
                                          </p:stCondLst>
                                        </p:cTn>
                                        <p:tgtEl>
                                          <p:spTgt spid="10"/>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12"/>
                                        </p:tgtEl>
                                        <p:attrNameLst>
                                          <p:attrName>style.visibility</p:attrName>
                                        </p:attrNameLst>
                                      </p:cBhvr>
                                      <p:to>
                                        <p:strVal val="visible"/>
                                      </p:to>
                                    </p:set>
                                  </p:childTnLst>
                                </p:cTn>
                              </p:par>
                              <p:par>
                                <p:cTn id="148" presetID="1" presetClass="entr" presetSubtype="0" fill="hold" nodeType="withEffect">
                                  <p:stCondLst>
                                    <p:cond delay="0"/>
                                  </p:stCondLst>
                                  <p:childTnLst>
                                    <p:set>
                                      <p:cBhvr>
                                        <p:cTn id="149" dur="1" fill="hold">
                                          <p:stCondLst>
                                            <p:cond delay="0"/>
                                          </p:stCondLst>
                                        </p:cTn>
                                        <p:tgtEl>
                                          <p:spTgt spid="20"/>
                                        </p:tgtEl>
                                        <p:attrNameLst>
                                          <p:attrName>style.visibility</p:attrName>
                                        </p:attrNameLst>
                                      </p:cBhvr>
                                      <p:to>
                                        <p:strVal val="visible"/>
                                      </p:to>
                                    </p:set>
                                  </p:childTnLst>
                                </p:cTn>
                              </p:par>
                              <p:par>
                                <p:cTn id="150" presetID="1" presetClass="entr" presetSubtype="0" fill="hold" nodeType="withEffect">
                                  <p:stCondLst>
                                    <p:cond delay="0"/>
                                  </p:stCondLst>
                                  <p:childTnLst>
                                    <p:set>
                                      <p:cBhvr>
                                        <p:cTn id="151" dur="1" fill="hold">
                                          <p:stCondLst>
                                            <p:cond delay="0"/>
                                          </p:stCondLst>
                                        </p:cTn>
                                        <p:tgtEl>
                                          <p:spTgt spid="17"/>
                                        </p:tgtEl>
                                        <p:attrNameLst>
                                          <p:attrName>style.visibility</p:attrName>
                                        </p:attrNameLst>
                                      </p:cBhvr>
                                      <p:to>
                                        <p:strVal val="visible"/>
                                      </p:to>
                                    </p:set>
                                  </p:childTnLst>
                                </p:cTn>
                              </p:par>
                              <p:par>
                                <p:cTn id="152" presetID="1" presetClass="entr" presetSubtype="0" fill="hold" nodeType="withEffect">
                                  <p:stCondLst>
                                    <p:cond delay="0"/>
                                  </p:stCondLst>
                                  <p:childTnLst>
                                    <p:set>
                                      <p:cBhvr>
                                        <p:cTn id="153" dur="1" fill="hold">
                                          <p:stCondLst>
                                            <p:cond delay="0"/>
                                          </p:stCondLst>
                                        </p:cTn>
                                        <p:tgtEl>
                                          <p:spTgt spid="6"/>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2062"/>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23"/>
                                        </p:tgtEl>
                                        <p:attrNameLst>
                                          <p:attrName>style.visibility</p:attrName>
                                        </p:attrNameLst>
                                      </p:cBhvr>
                                      <p:to>
                                        <p:strVal val="visible"/>
                                      </p:to>
                                    </p:set>
                                  </p:childTnLst>
                                </p:cTn>
                              </p:par>
                              <p:par>
                                <p:cTn id="158" presetID="1" presetClass="entr" presetSubtype="0" fill="hold" nodeType="withEffect">
                                  <p:stCondLst>
                                    <p:cond delay="0"/>
                                  </p:stCondLst>
                                  <p:childTnLst>
                                    <p:set>
                                      <p:cBhvr>
                                        <p:cTn id="159" dur="1" fill="hold">
                                          <p:stCondLst>
                                            <p:cond delay="0"/>
                                          </p:stCondLst>
                                        </p:cTn>
                                        <p:tgtEl>
                                          <p:spTgt spid="14"/>
                                        </p:tgtEl>
                                        <p:attrNameLst>
                                          <p:attrName>style.visibility</p:attrName>
                                        </p:attrNameLst>
                                      </p:cBhvr>
                                      <p:to>
                                        <p:strVal val="visible"/>
                                      </p:to>
                                    </p:set>
                                  </p:childTnLst>
                                </p:cTn>
                              </p:par>
                              <p:par>
                                <p:cTn id="160" presetID="1" presetClass="entr" presetSubtype="0" fill="hold" nodeType="withEffect">
                                  <p:stCondLst>
                                    <p:cond delay="0"/>
                                  </p:stCondLst>
                                  <p:childTnLst>
                                    <p:set>
                                      <p:cBhvr>
                                        <p:cTn id="161" dur="1" fill="hold">
                                          <p:stCondLst>
                                            <p:cond delay="0"/>
                                          </p:stCondLst>
                                        </p:cTn>
                                        <p:tgtEl>
                                          <p:spTgt spid="13"/>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28"/>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Technology / Cormant</a:t>
            </a:r>
            <a:endParaRPr lang="en-US" dirty="0"/>
          </a:p>
        </p:txBody>
      </p:sp>
      <p:sp>
        <p:nvSpPr>
          <p:cNvPr id="3" name="Content Placeholder 2"/>
          <p:cNvSpPr>
            <a:spLocks noGrp="1"/>
          </p:cNvSpPr>
          <p:nvPr>
            <p:ph idx="1"/>
          </p:nvPr>
        </p:nvSpPr>
        <p:spPr>
          <a:xfrm>
            <a:off x="457200" y="1922259"/>
            <a:ext cx="8229600" cy="3747026"/>
          </a:xfrm>
        </p:spPr>
        <p:txBody>
          <a:bodyPr/>
          <a:lstStyle/>
          <a:p>
            <a:r>
              <a:rPr lang="en-US" dirty="0" smtClean="0"/>
              <a:t>Worked </a:t>
            </a:r>
            <a:r>
              <a:rPr lang="en-US" dirty="0"/>
              <a:t>together as part of InteropNet for past 7 shows</a:t>
            </a:r>
          </a:p>
          <a:p>
            <a:endParaRPr lang="en-US" dirty="0"/>
          </a:p>
          <a:p>
            <a:r>
              <a:rPr lang="en-US" dirty="0"/>
              <a:t>Cormant delivers integration to all Server Technology PDUs as a standard part of our DCIM solution</a:t>
            </a:r>
          </a:p>
          <a:p>
            <a:pPr lvl="1"/>
            <a:r>
              <a:rPr lang="en-US" dirty="0"/>
              <a:t>Optional integration to SPM available </a:t>
            </a:r>
          </a:p>
          <a:p>
            <a:endParaRPr lang="en-US" dirty="0" smtClean="0"/>
          </a:p>
          <a:p>
            <a:r>
              <a:rPr lang="en-US" dirty="0" smtClean="0"/>
              <a:t>When we demonstrate Cormant-CS we always use Server Technology PDU devices</a:t>
            </a:r>
          </a:p>
          <a:p>
            <a:endParaRPr lang="en-US" dirty="0"/>
          </a:p>
          <a:p>
            <a:r>
              <a:rPr lang="en-US" dirty="0" smtClean="0"/>
              <a:t>Common Customers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140" y="3011689"/>
            <a:ext cx="1962424" cy="514422"/>
          </a:xfrm>
          <a:prstGeom prst="rect">
            <a:avLst/>
          </a:prstGeom>
        </p:spPr>
      </p:pic>
    </p:spTree>
    <p:extLst>
      <p:ext uri="{BB962C8B-B14F-4D97-AF65-F5344CB8AC3E}">
        <p14:creationId xmlns:p14="http://schemas.microsoft.com/office/powerpoint/2010/main" val="1849507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DCIM Definition</a:t>
            </a:r>
            <a:endParaRPr lang="en-US" dirty="0"/>
          </a:p>
        </p:txBody>
      </p:sp>
      <p:sp>
        <p:nvSpPr>
          <p:cNvPr id="3" name="Content Placeholder 2"/>
          <p:cNvSpPr>
            <a:spLocks noGrp="1"/>
          </p:cNvSpPr>
          <p:nvPr>
            <p:ph idx="1"/>
          </p:nvPr>
        </p:nvSpPr>
        <p:spPr/>
        <p:txBody>
          <a:bodyPr>
            <a:noAutofit/>
          </a:bodyPr>
          <a:lstStyle/>
          <a:p>
            <a:pPr marL="0" indent="0" algn="ctr">
              <a:buNone/>
            </a:pPr>
            <a:r>
              <a:rPr lang="en-US" sz="2400" b="1" i="1" dirty="0" smtClean="0"/>
              <a:t>“DCIM encompasses the required infrastructure, equipment, connectivity and environmental information inside and around the data center. DCIM provides a consolidated view of the data; </a:t>
            </a:r>
            <a:r>
              <a:rPr lang="en-US" sz="2400" b="1" i="1" dirty="0"/>
              <a:t>including </a:t>
            </a:r>
            <a:r>
              <a:rPr lang="en-US" sz="2400" b="1" i="1" dirty="0" smtClean="0"/>
              <a:t>historical, current and future infrastructure states. It must support processes to assure data is maintained and easy to update. DCIM enables facilities and IT groups to plan together.”</a:t>
            </a:r>
          </a:p>
          <a:p>
            <a:pPr marL="0" indent="0" algn="ctr">
              <a:buNone/>
            </a:pPr>
            <a:endParaRPr lang="en-US" sz="2400" dirty="0"/>
          </a:p>
          <a:p>
            <a:pPr marL="0" indent="0" algn="ctr">
              <a:buNone/>
            </a:pPr>
            <a:r>
              <a:rPr lang="en-US" i="1" dirty="0" smtClean="0"/>
              <a:t>(</a:t>
            </a:r>
            <a:r>
              <a:rPr lang="en-US" i="1" dirty="0"/>
              <a:t>DCIM should be driven by data center pain rather than a single definition.)</a:t>
            </a:r>
            <a:endParaRPr lang="en-US" dirty="0"/>
          </a:p>
        </p:txBody>
      </p:sp>
    </p:spTree>
    <p:extLst>
      <p:ext uri="{BB962C8B-B14F-4D97-AF65-F5344CB8AC3E}">
        <p14:creationId xmlns:p14="http://schemas.microsoft.com/office/powerpoint/2010/main" val="3157852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5" y="1381911"/>
            <a:ext cx="4991100" cy="3743324"/>
          </a:xfrm>
          <a:prstGeom prst="rect">
            <a:avLst/>
          </a:prstGeom>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8489" y="3167469"/>
            <a:ext cx="3288028" cy="1644014"/>
          </a:xfrm>
          <a:prstGeom prst="rect">
            <a:avLst/>
          </a:prstGeom>
        </p:spPr>
      </p:pic>
      <p:sp>
        <p:nvSpPr>
          <p:cNvPr id="2" name="Title 1"/>
          <p:cNvSpPr>
            <a:spLocks noGrp="1"/>
          </p:cNvSpPr>
          <p:nvPr>
            <p:ph type="title"/>
          </p:nvPr>
        </p:nvSpPr>
        <p:spPr>
          <a:xfrm>
            <a:off x="457200" y="810760"/>
            <a:ext cx="8229600" cy="709612"/>
          </a:xfrm>
        </p:spPr>
        <p:txBody>
          <a:bodyPr/>
          <a:lstStyle/>
          <a:p>
            <a:r>
              <a:rPr lang="en-US" dirty="0" smtClean="0"/>
              <a:t>DCIM Difference – Contextualization </a:t>
            </a:r>
            <a:endParaRPr lang="en-US" dirty="0"/>
          </a:p>
        </p:txBody>
      </p:sp>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1876" y="1462156"/>
            <a:ext cx="5359400" cy="1365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7"/>
          <p:cNvPicPr>
            <a:picLocks/>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307" t="15371" r="23962" b="64842"/>
          <a:stretch>
            <a:fillRect/>
          </a:stretch>
        </p:blipFill>
        <p:spPr bwMode="auto">
          <a:xfrm>
            <a:off x="-49669" y="5439000"/>
            <a:ext cx="2460624" cy="129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461" y="4136023"/>
            <a:ext cx="1725358" cy="1294020"/>
          </a:xfrm>
          <a:prstGeom prst="rect">
            <a:avLst/>
          </a:prstGeom>
        </p:spPr>
      </p:pic>
      <p:pic>
        <p:nvPicPr>
          <p:cNvPr id="1026" name="Picture 2" descr="C:\Users\pgoodiso\Documents\CS Sales (countries and companies)\Partners + Poss Partners\Server Tech\ServerTech-CWG-24V-Front.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76" y="1101151"/>
            <a:ext cx="106546" cy="29598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15668" y="4626429"/>
            <a:ext cx="3405608" cy="1850798"/>
          </a:xfrm>
          <a:prstGeom prst="rect">
            <a:avLst/>
          </a:prstGeom>
        </p:spPr>
      </p:pic>
      <p:pic>
        <p:nvPicPr>
          <p:cNvPr id="6" name="Content Placeholder 3"/>
          <p:cNvPicPr>
            <a:picLocks noGrp="1"/>
          </p:cNvPicPr>
          <p:nvPr>
            <p:ph idx="1"/>
          </p:nvPr>
        </p:nvPicPr>
        <p:blipFill>
          <a:blip r:embed="rId10" cstate="print"/>
          <a:srcRect t="7329"/>
          <a:stretch>
            <a:fillRect/>
          </a:stretch>
        </p:blipFill>
        <p:spPr>
          <a:xfrm>
            <a:off x="5943332" y="2900026"/>
            <a:ext cx="3178276" cy="1692490"/>
          </a:xfrm>
        </p:spPr>
      </p:pic>
      <p:pic>
        <p:nvPicPr>
          <p:cNvPr id="12" name="Picture 11"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35793" y="5037744"/>
            <a:ext cx="3614056" cy="675738"/>
          </a:xfrm>
          <a:prstGeom prst="rect">
            <a:avLst/>
          </a:prstGeom>
        </p:spPr>
      </p:pic>
      <p:pic>
        <p:nvPicPr>
          <p:cNvPr id="3" name="Picture 2"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66908" y="1387579"/>
            <a:ext cx="1001876" cy="1243996"/>
          </a:xfrm>
          <a:prstGeom prst="rect">
            <a:avLst/>
          </a:prstGeom>
        </p:spPr>
      </p:pic>
    </p:spTree>
    <p:extLst>
      <p:ext uri="{BB962C8B-B14F-4D97-AF65-F5344CB8AC3E}">
        <p14:creationId xmlns:p14="http://schemas.microsoft.com/office/powerpoint/2010/main" val="70597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938"/>
            <a:ext cx="8229600" cy="709612"/>
          </a:xfrm>
        </p:spPr>
        <p:txBody>
          <a:bodyPr/>
          <a:lstStyle/>
          <a:p>
            <a:r>
              <a:rPr lang="en-US" dirty="0" smtClean="0"/>
              <a:t>Cormant DCIM Differentiation</a:t>
            </a:r>
            <a:endParaRPr lang="en-US" dirty="0"/>
          </a:p>
        </p:txBody>
      </p:sp>
      <p:sp>
        <p:nvSpPr>
          <p:cNvPr id="3" name="Content Placeholder 2"/>
          <p:cNvSpPr>
            <a:spLocks noGrp="1"/>
          </p:cNvSpPr>
          <p:nvPr>
            <p:ph idx="1"/>
          </p:nvPr>
        </p:nvSpPr>
        <p:spPr>
          <a:xfrm>
            <a:off x="457200" y="1661400"/>
            <a:ext cx="7324604" cy="4986360"/>
          </a:xfrm>
        </p:spPr>
        <p:txBody>
          <a:bodyPr/>
          <a:lstStyle/>
          <a:p>
            <a:r>
              <a:rPr lang="en-US" dirty="0" smtClean="0"/>
              <a:t>Unrivaled product flexibility</a:t>
            </a:r>
            <a:endParaRPr lang="en-US" dirty="0"/>
          </a:p>
          <a:p>
            <a:endParaRPr lang="en-US" dirty="0" smtClean="0"/>
          </a:p>
          <a:p>
            <a:r>
              <a:rPr lang="en-US" dirty="0" smtClean="0"/>
              <a:t>Best mobility of any DCIM</a:t>
            </a:r>
          </a:p>
          <a:p>
            <a:pPr lvl="1"/>
            <a:r>
              <a:rPr lang="en-US" dirty="0" smtClean="0"/>
              <a:t>Mobility means data stays accurate</a:t>
            </a:r>
          </a:p>
          <a:p>
            <a:endParaRPr lang="en-US" dirty="0"/>
          </a:p>
          <a:p>
            <a:r>
              <a:rPr lang="en-US" dirty="0" smtClean="0"/>
              <a:t>Very intuitive user interface</a:t>
            </a:r>
          </a:p>
          <a:p>
            <a:pPr lvl="1"/>
            <a:r>
              <a:rPr lang="en-US" dirty="0" smtClean="0"/>
              <a:t>Better initial and continued adoption</a:t>
            </a:r>
          </a:p>
          <a:p>
            <a:pPr lvl="1"/>
            <a:endParaRPr lang="en-US" dirty="0"/>
          </a:p>
          <a:p>
            <a:r>
              <a:rPr lang="en-US" dirty="0" smtClean="0"/>
              <a:t>Global sales and support coverage</a:t>
            </a:r>
          </a:p>
          <a:p>
            <a:endParaRPr lang="en-US" dirty="0"/>
          </a:p>
          <a:p>
            <a:r>
              <a:rPr lang="en-US" dirty="0" smtClean="0"/>
              <a:t>Scalable from 20 racks to 30,000 and beyond</a:t>
            </a:r>
          </a:p>
          <a:p>
            <a:pPr lvl="1"/>
            <a:endParaRPr lang="en-US" dirty="0" smtClean="0"/>
          </a:p>
          <a:p>
            <a:r>
              <a:rPr lang="en-US" dirty="0" smtClean="0"/>
              <a:t>Strong ROI</a:t>
            </a:r>
          </a:p>
          <a:p>
            <a:pPr lvl="1"/>
            <a:r>
              <a:rPr lang="en-US" dirty="0" smtClean="0"/>
              <a:t>It’s not ‘cheap’, but price point lower than true competitors</a:t>
            </a:r>
            <a:endParaRPr lang="en-US" dirty="0"/>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152" y="1844406"/>
            <a:ext cx="3576848" cy="2852292"/>
          </a:xfrm>
          <a:prstGeom prst="rect">
            <a:avLst/>
          </a:prstGeom>
        </p:spPr>
      </p:pic>
    </p:spTree>
    <p:extLst>
      <p:ext uri="{BB962C8B-B14F-4D97-AF65-F5344CB8AC3E}">
        <p14:creationId xmlns:p14="http://schemas.microsoft.com/office/powerpoint/2010/main" val="1760959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1221" y="1981200"/>
            <a:ext cx="6794179" cy="1061829"/>
          </a:xfrm>
          <a:prstGeom prst="rect">
            <a:avLst/>
          </a:prstGeom>
          <a:noFill/>
        </p:spPr>
        <p:txBody>
          <a:bodyPr wrap="square" rtlCol="0">
            <a:spAutoFit/>
          </a:bodyPr>
          <a:lstStyle/>
          <a:p>
            <a:pPr marL="285750" indent="-285750">
              <a:buFont typeface="Arial" panose="020B0604020202020204" pitchFamily="34" charset="0"/>
              <a:buChar char="•"/>
            </a:pPr>
            <a:r>
              <a:rPr lang="en-US" sz="2100" dirty="0" smtClean="0"/>
              <a:t>Benefits from being a pure-play supplier</a:t>
            </a:r>
          </a:p>
          <a:p>
            <a:pPr marL="285750" indent="-285750">
              <a:buFont typeface="Arial" panose="020B0604020202020204" pitchFamily="34" charset="0"/>
              <a:buChar char="•"/>
            </a:pPr>
            <a:r>
              <a:rPr lang="en-US" sz="2100" dirty="0" smtClean="0"/>
              <a:t>No competitive overlap</a:t>
            </a:r>
          </a:p>
          <a:p>
            <a:pPr marL="285750" indent="-285750">
              <a:buFont typeface="Arial" panose="020B0604020202020204" pitchFamily="34" charset="0"/>
              <a:buChar char="•"/>
            </a:pPr>
            <a:r>
              <a:rPr lang="en-US" sz="2100" dirty="0" smtClean="0"/>
              <a:t>Background in connectivity management</a:t>
            </a:r>
            <a:endParaRPr lang="en-US" sz="2100" dirty="0"/>
          </a:p>
        </p:txBody>
      </p:sp>
      <p:sp>
        <p:nvSpPr>
          <p:cNvPr id="14" name="TextBox 13"/>
          <p:cNvSpPr txBox="1"/>
          <p:nvPr/>
        </p:nvSpPr>
        <p:spPr>
          <a:xfrm>
            <a:off x="2121221" y="3445186"/>
            <a:ext cx="6794179" cy="1061829"/>
          </a:xfrm>
          <a:prstGeom prst="rect">
            <a:avLst/>
          </a:prstGeom>
          <a:noFill/>
        </p:spPr>
        <p:txBody>
          <a:bodyPr wrap="square" rtlCol="0">
            <a:spAutoFit/>
          </a:bodyPr>
          <a:lstStyle/>
          <a:p>
            <a:pPr marL="285750" indent="-285750">
              <a:buFont typeface="Arial" panose="020B0604020202020204" pitchFamily="34" charset="0"/>
              <a:buChar char="•"/>
            </a:pPr>
            <a:r>
              <a:rPr lang="en-US" sz="2100" dirty="0" smtClean="0"/>
              <a:t>Solid &amp; full-fledged DCIM</a:t>
            </a:r>
          </a:p>
          <a:p>
            <a:pPr marL="285750" indent="-285750">
              <a:buFont typeface="Arial" panose="020B0604020202020204" pitchFamily="34" charset="0"/>
              <a:buChar char="•"/>
            </a:pPr>
            <a:r>
              <a:rPr lang="en-US" sz="2100" dirty="0" smtClean="0"/>
              <a:t>Priced significantly lower</a:t>
            </a:r>
          </a:p>
          <a:p>
            <a:pPr marL="285750" indent="-285750">
              <a:buFont typeface="Arial" panose="020B0604020202020204" pitchFamily="34" charset="0"/>
              <a:buChar char="•"/>
            </a:pPr>
            <a:r>
              <a:rPr lang="en-US" sz="2100" dirty="0" smtClean="0"/>
              <a:t>Unique offering within reach of a much larger audience</a:t>
            </a:r>
            <a:endParaRPr lang="en-US" sz="2100" dirty="0"/>
          </a:p>
        </p:txBody>
      </p:sp>
      <p:sp>
        <p:nvSpPr>
          <p:cNvPr id="15" name="TextBox 14"/>
          <p:cNvSpPr txBox="1"/>
          <p:nvPr/>
        </p:nvSpPr>
        <p:spPr>
          <a:xfrm>
            <a:off x="2121221" y="5048071"/>
            <a:ext cx="6794179" cy="1384995"/>
          </a:xfrm>
          <a:prstGeom prst="rect">
            <a:avLst/>
          </a:prstGeom>
          <a:noFill/>
        </p:spPr>
        <p:txBody>
          <a:bodyPr wrap="square" rtlCol="0">
            <a:spAutoFit/>
          </a:bodyPr>
          <a:lstStyle/>
          <a:p>
            <a:pPr marL="285750" indent="-285750">
              <a:buFont typeface="Arial" panose="020B0604020202020204" pitchFamily="34" charset="0"/>
              <a:buChar char="•"/>
            </a:pPr>
            <a:r>
              <a:rPr lang="en-US" sz="2100" dirty="0" smtClean="0"/>
              <a:t>(Competitors) will be at least two years behind Cormant’s technology</a:t>
            </a:r>
          </a:p>
          <a:p>
            <a:pPr marL="285750" indent="-285750">
              <a:buFont typeface="Arial" panose="020B0604020202020204" pitchFamily="34" charset="0"/>
              <a:buChar char="•"/>
            </a:pPr>
            <a:r>
              <a:rPr lang="en-US" sz="2100" dirty="0" smtClean="0"/>
              <a:t>Provides a valuable insight into the power usage within the data center</a:t>
            </a:r>
            <a:endParaRPr lang="en-US" sz="2100" dirty="0"/>
          </a:p>
        </p:txBody>
      </p:sp>
      <p:sp>
        <p:nvSpPr>
          <p:cNvPr id="3" name="Title 2"/>
          <p:cNvSpPr>
            <a:spLocks noGrp="1"/>
          </p:cNvSpPr>
          <p:nvPr>
            <p:ph type="title"/>
          </p:nvPr>
        </p:nvSpPr>
        <p:spPr/>
        <p:txBody>
          <a:bodyPr/>
          <a:lstStyle/>
          <a:p>
            <a:r>
              <a:rPr lang="en-US" dirty="0" smtClean="0"/>
              <a:t>What Industry Analysts Say</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22" y="2176735"/>
            <a:ext cx="1667108" cy="63826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790" y="3556281"/>
            <a:ext cx="1400371" cy="914528"/>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106" y="5001736"/>
            <a:ext cx="1171739" cy="1171739"/>
          </a:xfrm>
          <a:prstGeom prst="rect">
            <a:avLst/>
          </a:prstGeom>
        </p:spPr>
      </p:pic>
    </p:spTree>
    <p:extLst>
      <p:ext uri="{BB962C8B-B14F-4D97-AF65-F5344CB8AC3E}">
        <p14:creationId xmlns:p14="http://schemas.microsoft.com/office/powerpoint/2010/main" val="2622286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CS White 110823 002">
  <a:themeElements>
    <a:clrScheme name="CT Blue Infrastru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T Blue Infrastructure">
      <a:majorFont>
        <a:latin typeface="Verdana"/>
        <a:ea typeface=""/>
        <a:cs typeface=""/>
      </a:majorFont>
      <a:minorFont>
        <a:latin typeface="Myriad We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T Blue Infrastru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T Blue Infrastruct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T Blue Infrastruct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T Blue Infrastruct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T Blue Infrastruct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T Blue Infrastruct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T Blue Infrastructu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T Blue Infrastruct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T Blue Infrastruct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T Blue Infrastruct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T Blue Infrastruct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T Blue Infrastruct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 White 110823 002</Template>
  <TotalTime>6682</TotalTime>
  <Words>1215</Words>
  <Application>Microsoft Office PowerPoint</Application>
  <PresentationFormat>On-screen Show (4:3)</PresentationFormat>
  <Paragraphs>139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CS White 110823 002</vt:lpstr>
      <vt:lpstr>Cormant DCIM  Solution Partner Session for</vt:lpstr>
      <vt:lpstr>About</vt:lpstr>
      <vt:lpstr>Global Coverage</vt:lpstr>
      <vt:lpstr>250+ Customers Including</vt:lpstr>
      <vt:lpstr>Server Technology / Cormant</vt:lpstr>
      <vt:lpstr>A DCIM Definition</vt:lpstr>
      <vt:lpstr>DCIM Difference – Contextualization </vt:lpstr>
      <vt:lpstr>Cormant DCIM Differentiation</vt:lpstr>
      <vt:lpstr>What Industry Analysts Say</vt:lpstr>
      <vt:lpstr>Positioning</vt:lpstr>
      <vt:lpstr>Synergies and Opportunities</vt:lpstr>
      <vt:lpstr>Key Contacts – North America</vt:lpstr>
      <vt:lpstr>http://www.cormant.com/servertech</vt:lpstr>
    </vt:vector>
  </TitlesOfParts>
  <Company>Cormant Inc.</Company>
  <LinksUpToDate>false</LinksUpToDate>
  <SharedDoc>false</SharedDoc>
  <HyperlinkBase>http://www.cormant.com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Cormant-CS a presentation</dc:title>
  <dc:creator>Paul Goodison</dc:creator>
  <cp:keywords>Call: 1 855 CORMANT</cp:keywords>
  <dc:description>© 2002-2013 Cormant Inc
    All Rights Reserved.</dc:description>
  <cp:lastModifiedBy>Julie Mullins</cp:lastModifiedBy>
  <cp:revision>241</cp:revision>
  <cp:lastPrinted>2014-04-21T14:37:11Z</cp:lastPrinted>
  <dcterms:created xsi:type="dcterms:W3CDTF">2011-08-24T00:36:10Z</dcterms:created>
  <dcterms:modified xsi:type="dcterms:W3CDTF">2014-04-21T17:27:16Z</dcterms:modified>
  <cp:category>DCIM and Beyond</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1CwcGlNpEj5RtxZLHb-SNiR3dyduHvz0-7C6eJUd2WUU</vt:lpwstr>
  </property>
  <property fmtid="{D5CDD505-2E9C-101B-9397-08002B2CF9AE}" pid="4" name="Google.Documents.RevisionId">
    <vt:lpwstr>17948622358306426762</vt:lpwstr>
  </property>
  <property fmtid="{D5CDD505-2E9C-101B-9397-08002B2CF9AE}" pid="5" name="Google.Documents.PluginVersion">
    <vt:lpwstr>2.0.2154.5604</vt:lpwstr>
  </property>
  <property fmtid="{D5CDD505-2E9C-101B-9397-08002B2CF9AE}" pid="6" name="Google.Documents.MergeIncapabilityFlags">
    <vt:i4>0</vt:i4>
  </property>
</Properties>
</file>