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7"/>
  </p:notesMasterIdLst>
  <p:sldIdLst>
    <p:sldId id="256" r:id="rId5"/>
    <p:sldId id="260" r:id="rId6"/>
    <p:sldId id="261" r:id="rId7"/>
    <p:sldId id="274" r:id="rId8"/>
    <p:sldId id="273" r:id="rId9"/>
    <p:sldId id="262" r:id="rId10"/>
    <p:sldId id="263" r:id="rId11"/>
    <p:sldId id="279" r:id="rId12"/>
    <p:sldId id="276" r:id="rId13"/>
    <p:sldId id="277" r:id="rId14"/>
    <p:sldId id="288" r:id="rId15"/>
    <p:sldId id="314" r:id="rId16"/>
    <p:sldId id="264" r:id="rId17"/>
    <p:sldId id="280" r:id="rId18"/>
    <p:sldId id="281" r:id="rId19"/>
    <p:sldId id="295" r:id="rId20"/>
    <p:sldId id="296" r:id="rId21"/>
    <p:sldId id="284" r:id="rId22"/>
    <p:sldId id="298" r:id="rId23"/>
    <p:sldId id="266" r:id="rId24"/>
    <p:sldId id="287" r:id="rId25"/>
    <p:sldId id="303" r:id="rId26"/>
    <p:sldId id="300" r:id="rId27"/>
    <p:sldId id="305" r:id="rId28"/>
    <p:sldId id="268" r:id="rId29"/>
    <p:sldId id="318" r:id="rId30"/>
    <p:sldId id="283" r:id="rId31"/>
    <p:sldId id="315" r:id="rId32"/>
    <p:sldId id="270" r:id="rId33"/>
    <p:sldId id="307" r:id="rId34"/>
    <p:sldId id="282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 snapToObjects="1">
      <p:cViewPr>
        <p:scale>
          <a:sx n="46" d="100"/>
          <a:sy n="46" d="100"/>
        </p:scale>
        <p:origin x="-212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283C-F45E-4283-AB8D-33913DF38F59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687A-9F48-49C2-BD19-7C47BE5BD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8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2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1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6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6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0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9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960" y="269398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305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15472"/>
            <a:ext cx="21336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1547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15472"/>
            <a:ext cx="2133600" cy="365125"/>
          </a:xfr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73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2906"/>
            <a:ext cx="8229600" cy="393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7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7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7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281057"/>
            <a:ext cx="12801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14" y="2950430"/>
            <a:ext cx="8556171" cy="957140"/>
          </a:xfrm>
        </p:spPr>
        <p:txBody>
          <a:bodyPr>
            <a:normAutofit fontScale="90000"/>
          </a:bodyPr>
          <a:lstStyle/>
          <a:p>
            <a:r>
              <a:rPr lang="en-US" dirty="0"/>
              <a:t>Ensuring a Successful </a:t>
            </a:r>
            <a:r>
              <a:rPr lang="en-US" dirty="0" smtClean="0"/>
              <a:t>DCIM Project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You Need to </a:t>
            </a:r>
            <a:r>
              <a:rPr lang="en-US" dirty="0" smtClean="0"/>
              <a:t>Know.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1613"/>
            <a:ext cx="6400800" cy="1146568"/>
          </a:xfrm>
        </p:spPr>
        <p:txBody>
          <a:bodyPr>
            <a:normAutofit/>
          </a:bodyPr>
          <a:lstStyle/>
          <a:p>
            <a:r>
              <a:rPr lang="en-US" dirty="0"/>
              <a:t>Paul </a:t>
            </a:r>
            <a:r>
              <a:rPr lang="en-US" dirty="0" smtClean="0"/>
              <a:t>Goodison</a:t>
            </a:r>
          </a:p>
          <a:p>
            <a:r>
              <a:rPr lang="en-US" dirty="0" smtClean="0"/>
              <a:t>CEO, Cormant Inc.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4" y="5148939"/>
            <a:ext cx="2094417" cy="11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idx="4294967295"/>
          </p:nvPr>
        </p:nvSpPr>
        <p:spPr>
          <a:xfrm>
            <a:off x="0" y="755211"/>
            <a:ext cx="91440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DCIM Models</a:t>
            </a: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53988" y="1636274"/>
            <a:ext cx="88709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chemeClr val="tx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While many any of the top 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</a:rPr>
              <a:t>analyst </a:t>
            </a: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firms agree that Data Centre Infrastructure Management is crucial to the efficient operation of a complex environment, there is no consensus on the model such a DCIM tool should employ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t="29478" r="38754" b="19859"/>
          <a:stretch>
            <a:fillRect/>
          </a:stretch>
        </p:blipFill>
        <p:spPr bwMode="auto">
          <a:xfrm>
            <a:off x="76200" y="3674624"/>
            <a:ext cx="28733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46376" r="34113" b="17543"/>
          <a:stretch>
            <a:fillRect/>
          </a:stretch>
        </p:blipFill>
        <p:spPr bwMode="auto">
          <a:xfrm>
            <a:off x="2971800" y="3788924"/>
            <a:ext cx="3600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31059" r="38303" b="9222"/>
          <a:stretch>
            <a:fillRect/>
          </a:stretch>
        </p:blipFill>
        <p:spPr bwMode="auto">
          <a:xfrm>
            <a:off x="6705600" y="3598424"/>
            <a:ext cx="2360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1122363" y="5245794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Gartner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4191000" y="5258494"/>
            <a:ext cx="1176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451 Group</a:t>
            </a:r>
          </a:p>
        </p:txBody>
      </p:sp>
      <p:sp>
        <p:nvSpPr>
          <p:cNvPr id="11273" name="TextBox 12"/>
          <p:cNvSpPr txBox="1">
            <a:spLocks noChangeArrowheads="1"/>
          </p:cNvSpPr>
          <p:nvPr/>
        </p:nvSpPr>
        <p:spPr bwMode="auto">
          <a:xfrm>
            <a:off x="7418388" y="5231506"/>
            <a:ext cx="103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Forrester</a:t>
            </a:r>
          </a:p>
        </p:txBody>
      </p:sp>
    </p:spTree>
    <p:extLst>
      <p:ext uri="{BB962C8B-B14F-4D97-AF65-F5344CB8AC3E}">
        <p14:creationId xmlns:p14="http://schemas.microsoft.com/office/powerpoint/2010/main" val="699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DCIM – not one size fits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DCIM solutions come in all shapes and sizes, often with specializations, including </a:t>
            </a:r>
          </a:p>
          <a:p>
            <a:pPr lvl="1"/>
            <a:r>
              <a:rPr lang="en-US" sz="1800" dirty="0" smtClean="0"/>
              <a:t>Power</a:t>
            </a:r>
          </a:p>
          <a:p>
            <a:pPr lvl="1"/>
            <a:r>
              <a:rPr lang="en-US" sz="1800" dirty="0" smtClean="0"/>
              <a:t>Asset</a:t>
            </a:r>
          </a:p>
          <a:p>
            <a:pPr lvl="1"/>
            <a:r>
              <a:rPr lang="en-US" sz="1800" dirty="0" smtClean="0"/>
              <a:t>Space</a:t>
            </a:r>
          </a:p>
          <a:p>
            <a:pPr lvl="1"/>
            <a:r>
              <a:rPr lang="en-US" sz="1800" dirty="0" smtClean="0"/>
              <a:t>Connectivity</a:t>
            </a:r>
          </a:p>
          <a:p>
            <a:pPr lvl="1"/>
            <a:r>
              <a:rPr lang="en-US" sz="1800" dirty="0" smtClean="0"/>
              <a:t>Monitoring</a:t>
            </a:r>
          </a:p>
          <a:p>
            <a:pPr lvl="1"/>
            <a:r>
              <a:rPr lang="en-US" sz="1800" dirty="0" smtClean="0"/>
              <a:t>Environmental</a:t>
            </a:r>
          </a:p>
          <a:p>
            <a:pPr lvl="1"/>
            <a:r>
              <a:rPr lang="en-US" sz="1800" dirty="0" smtClean="0"/>
              <a:t>Work management</a:t>
            </a:r>
          </a:p>
          <a:p>
            <a:r>
              <a:rPr lang="en-US" sz="1800" dirty="0" smtClean="0"/>
              <a:t>Some solutions are better suited to specific organizational size from a single site to a global enterprise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DCIM is not a replacement for</a:t>
            </a:r>
          </a:p>
          <a:p>
            <a:pPr lvl="1"/>
            <a:r>
              <a:rPr lang="en-US" sz="1800" dirty="0" smtClean="0"/>
              <a:t>NMS</a:t>
            </a:r>
            <a:endParaRPr lang="en-US" sz="1800" dirty="0"/>
          </a:p>
          <a:p>
            <a:pPr lvl="1"/>
            <a:r>
              <a:rPr lang="en-US" sz="1800" dirty="0"/>
              <a:t>BMS</a:t>
            </a:r>
          </a:p>
          <a:p>
            <a:pPr lvl="1"/>
            <a:r>
              <a:rPr lang="en-US" sz="1800" dirty="0"/>
              <a:t>Ticket system </a:t>
            </a:r>
            <a:r>
              <a:rPr lang="en-US" sz="1800" dirty="0" smtClean="0"/>
              <a:t>(not </a:t>
            </a:r>
            <a:r>
              <a:rPr lang="en-US" sz="1800" dirty="0"/>
              <a:t>entirely)</a:t>
            </a:r>
          </a:p>
          <a:p>
            <a:pPr lvl="1"/>
            <a:r>
              <a:rPr lang="en-US" sz="1800" dirty="0" smtClean="0"/>
              <a:t>Server control</a:t>
            </a:r>
            <a:endParaRPr lang="en-US" sz="1800" dirty="0"/>
          </a:p>
          <a:p>
            <a:pPr lvl="1"/>
            <a:r>
              <a:rPr lang="en-US" sz="1800" dirty="0"/>
              <a:t>Load </a:t>
            </a:r>
            <a:r>
              <a:rPr lang="en-US" sz="1800" dirty="0" smtClean="0"/>
              <a:t>management</a:t>
            </a:r>
            <a:endParaRPr lang="en-US" sz="1800" dirty="0"/>
          </a:p>
          <a:p>
            <a:pPr lvl="1"/>
            <a:r>
              <a:rPr lang="en-US" sz="1800" dirty="0"/>
              <a:t>Process management</a:t>
            </a:r>
          </a:p>
          <a:p>
            <a:endParaRPr lang="en-US" sz="1800" dirty="0"/>
          </a:p>
        </p:txBody>
      </p:sp>
      <p:pic>
        <p:nvPicPr>
          <p:cNvPr id="7" name="Picture 5" descr="IMG_0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620" y="4370782"/>
            <a:ext cx="2606380" cy="19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DCIM One System or Many?</a:t>
            </a:r>
            <a:endParaRPr lang="en-US" dirty="0"/>
          </a:p>
        </p:txBody>
      </p:sp>
      <p:pic>
        <p:nvPicPr>
          <p:cNvPr id="4" name="Picture 4" descr="CableSolve-SINGLE-DATA-REPOSITORY-1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629" y="2245049"/>
            <a:ext cx="2971800" cy="296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8" y="2089569"/>
            <a:ext cx="5400902" cy="32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1696" y="5272735"/>
            <a:ext cx="432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451 Group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1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Select a DCIM Solution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ea typeface="Verdana" pitchFamily="34" charset="0"/>
                <a:cs typeface="Verdana" pitchFamily="34" charset="0"/>
              </a:rPr>
              <a:t>DCIM Procurement, </a:t>
            </a:r>
            <a:r>
              <a:rPr lang="en-US" altLang="en-US" sz="3200" dirty="0">
                <a:latin typeface="Verdana" pitchFamily="34" charset="0"/>
              </a:rPr>
              <a:t>Questions to ask </a:t>
            </a:r>
            <a:r>
              <a:rPr lang="en-US" altLang="en-US" sz="3200" dirty="0" smtClean="0">
                <a:latin typeface="Verdana" pitchFamily="34" charset="0"/>
              </a:rPr>
              <a:t>internally before </a:t>
            </a:r>
            <a:r>
              <a:rPr lang="en-US" altLang="en-US" sz="3200" dirty="0">
                <a:latin typeface="Verdana" pitchFamily="34" charset="0"/>
              </a:rPr>
              <a:t>you start</a:t>
            </a:r>
            <a:endParaRPr lang="en-US" altLang="en-US" sz="3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2906"/>
            <a:ext cx="7260771" cy="39398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Do I understand what problems I want to solve and their priority?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systems/processes does the DCIM solution need to replace?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 I have the will to enforce a single process?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cross department buy-in is there for DCIM implementation?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How good is my documentation of what I have today?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 I have an understanding of the effort involved in implementation?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 I want on-going help to manage the solution?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systems does the DCIM solution need to integrate with?</a:t>
            </a:r>
          </a:p>
        </p:txBody>
      </p:sp>
      <p:sp>
        <p:nvSpPr>
          <p:cNvPr id="23557" name="AutoShape 2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3558" name="AutoShape 4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3559" name="AutoShape 6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8" descr="http://www.nglcc.org/files/sharedimages/10-20-11_Question-Man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4"/>
          <a:stretch>
            <a:fillRect/>
          </a:stretch>
        </p:blipFill>
        <p:spPr bwMode="auto">
          <a:xfrm>
            <a:off x="7083435" y="3376841"/>
            <a:ext cx="2060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ea typeface="Verdana" pitchFamily="34" charset="0"/>
                <a:cs typeface="Verdana" pitchFamily="34" charset="0"/>
              </a:rPr>
              <a:t>DCIM Procurement, </a:t>
            </a:r>
            <a:r>
              <a:rPr lang="en-US" altLang="en-US" sz="3200" dirty="0">
                <a:latin typeface="Verdana" pitchFamily="34" charset="0"/>
              </a:rPr>
              <a:t>Questions to ask the DCIM Vendor</a:t>
            </a:r>
            <a:endParaRPr lang="en-US" altLang="en-US" sz="3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2906"/>
            <a:ext cx="7347857" cy="393983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 current </a:t>
            </a:r>
            <a:r>
              <a:rPr lang="en-US" dirty="0"/>
              <a:t>customer base and type </a:t>
            </a:r>
            <a:r>
              <a:rPr lang="en-US" dirty="0" smtClean="0"/>
              <a:t>similar </a:t>
            </a:r>
            <a:r>
              <a:rPr lang="en-US" dirty="0"/>
              <a:t>to </a:t>
            </a:r>
            <a:r>
              <a:rPr lang="en-US" dirty="0" smtClean="0"/>
              <a:t>yours?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Solution maturity, what version is </a:t>
            </a:r>
            <a:r>
              <a:rPr lang="en-US" dirty="0" smtClean="0"/>
              <a:t>it?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parts of my problem set does the solution </a:t>
            </a:r>
            <a:r>
              <a:rPr lang="en-US" dirty="0" smtClean="0"/>
              <a:t>cover?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implementation support is available? </a:t>
            </a:r>
            <a:r>
              <a:rPr lang="en-US" dirty="0" smtClean="0"/>
              <a:t>Ongoing </a:t>
            </a:r>
            <a:r>
              <a:rPr lang="en-US" dirty="0"/>
              <a:t>support model?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 given scope can you provide me a total price for the required software components?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What additional hardware is required (and cost)?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Is the Solution “all in one” or modular? Costs for additional modules?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mobility built into the solution – tablets, handhelds, etc.?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 product configurable (user managed) or require customization (developer managed)?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interfaces does the solution have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228600" y="12954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endParaRPr lang="en-US" altLang="en-US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581" name="AutoShape 2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4582" name="AutoShape 4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4583" name="AutoShape 6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24584" name="Picture 8" descr="http://www.nglcc.org/files/sharedimages/10-20-11_Question-Man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4"/>
          <a:stretch>
            <a:fillRect/>
          </a:stretch>
        </p:blipFill>
        <p:spPr bwMode="auto">
          <a:xfrm>
            <a:off x="7083435" y="3376841"/>
            <a:ext cx="2060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on the DCIM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882"/>
            <a:ext cx="7119257" cy="37229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Define your expected </a:t>
            </a:r>
            <a:r>
              <a:rPr lang="en-US" dirty="0"/>
              <a:t>DCIM </a:t>
            </a:r>
            <a:r>
              <a:rPr lang="en-US" dirty="0" smtClean="0"/>
              <a:t>post-implementation process and how you expect to use the solution; share this with vendors</a:t>
            </a:r>
          </a:p>
          <a:p>
            <a:r>
              <a:rPr lang="en-US" dirty="0" smtClean="0"/>
              <a:t>Speak with facilities (</a:t>
            </a:r>
            <a:r>
              <a:rPr lang="en-US" dirty="0" err="1" smtClean="0"/>
              <a:t>M&amp;E</a:t>
            </a:r>
            <a:r>
              <a:rPr lang="en-US" dirty="0" smtClean="0"/>
              <a:t>), make sure what you are planning does not overlap with their solutions</a:t>
            </a:r>
          </a:p>
          <a:p>
            <a:pPr lvl="1"/>
            <a:r>
              <a:rPr lang="en-US" dirty="0" smtClean="0"/>
              <a:t>And if it does, what is the resolution?</a:t>
            </a:r>
          </a:p>
          <a:p>
            <a:r>
              <a:rPr lang="en-US" dirty="0" smtClean="0"/>
              <a:t>Factor in implementation costs, they can be substantial</a:t>
            </a:r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no XL</a:t>
            </a:r>
          </a:p>
          <a:p>
            <a:pPr lvl="1"/>
            <a:r>
              <a:rPr lang="en-US" dirty="0"/>
              <a:t>Common understanding of the infrastructure</a:t>
            </a:r>
          </a:p>
          <a:p>
            <a:pPr lvl="1"/>
            <a:r>
              <a:rPr lang="en-US" dirty="0"/>
              <a:t>Fix your top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 solution to grow with you</a:t>
            </a:r>
            <a:endParaRPr lang="en-US" dirty="0"/>
          </a:p>
        </p:txBody>
      </p:sp>
      <p:pic>
        <p:nvPicPr>
          <p:cNvPr id="4" name="Picture 2" descr="C:\Users\pgoodiso\AppData\Local\Microsoft\Windows\Temporary Internet Files\Content.IE5\A1Z6QJ1Z\MC90005614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135" y="4082142"/>
            <a:ext cx="2269977" cy="19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630" y="5544235"/>
            <a:ext cx="685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Remember: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DCIM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is not a magic bullet but part of an overall strategy</a:t>
            </a:r>
          </a:p>
        </p:txBody>
      </p:sp>
    </p:spTree>
    <p:extLst>
      <p:ext uri="{BB962C8B-B14F-4D97-AF65-F5344CB8AC3E}">
        <p14:creationId xmlns:p14="http://schemas.microsoft.com/office/powerpoint/2010/main" val="12210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DCIM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6237514" cy="39398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RFP process is typical, but keep it </a:t>
            </a:r>
            <a:r>
              <a:rPr lang="en-US" dirty="0" smtClean="0"/>
              <a:t>realistic!</a:t>
            </a:r>
            <a:endParaRPr lang="en-US" dirty="0"/>
          </a:p>
          <a:p>
            <a:r>
              <a:rPr lang="en-US" dirty="0" smtClean="0"/>
              <a:t>Is a full version proof-of-concept possible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is the best way to kick the tires.</a:t>
            </a:r>
          </a:p>
          <a:p>
            <a:pPr lvl="1"/>
            <a:r>
              <a:rPr lang="en-US" dirty="0" smtClean="0"/>
              <a:t>If it’s not, why not?</a:t>
            </a:r>
          </a:p>
          <a:p>
            <a:r>
              <a:rPr lang="en-US" dirty="0" smtClean="0"/>
              <a:t>Ease of implementation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big cost and an understanding of what is possible needs to be part of the decision process.</a:t>
            </a:r>
          </a:p>
          <a:p>
            <a:r>
              <a:rPr lang="en-US" dirty="0" smtClean="0"/>
              <a:t>What is the expected ROI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is that derived, do you believe it?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http://successattractitude.files.wordpress.com/2012/04/go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2079" y="4220462"/>
            <a:ext cx="2772540" cy="2079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6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DCIM Proof-Of-Concept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6199096" cy="34513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2 or 3 solution proof-of-concepts</a:t>
            </a:r>
          </a:p>
          <a:p>
            <a:pPr lvl="1"/>
            <a:r>
              <a:rPr lang="en-US" dirty="0" smtClean="0"/>
              <a:t>Keep scope small and realistic. POCs are time consuming and expensive</a:t>
            </a:r>
          </a:p>
          <a:p>
            <a:pPr lvl="1"/>
            <a:r>
              <a:rPr lang="en-US" dirty="0" smtClean="0"/>
              <a:t>Use some vendor services, but don’t let them run it</a:t>
            </a:r>
          </a:p>
          <a:p>
            <a:pPr lvl="1"/>
            <a:r>
              <a:rPr lang="en-US" dirty="0" smtClean="0"/>
              <a:t>Invest time in the process and involve all stake holders</a:t>
            </a:r>
            <a:endParaRPr lang="en-US" dirty="0"/>
          </a:p>
        </p:txBody>
      </p:sp>
      <p:pic>
        <p:nvPicPr>
          <p:cNvPr id="5" name="Picture 2" descr="http://3.bp.blogspot.com/-mv7F5HLONbE/UPjlaJDAzmI/AAAAAAAAAlg/yL7K0uyKNVE/s1600/prioritiz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296" y="3624943"/>
            <a:ext cx="2487704" cy="18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will need to budget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6379029" cy="39398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license</a:t>
            </a:r>
          </a:p>
          <a:p>
            <a:r>
              <a:rPr lang="en-US" dirty="0" smtClean="0"/>
              <a:t>On-going upgrade assurance / technical support</a:t>
            </a:r>
          </a:p>
          <a:p>
            <a:r>
              <a:rPr lang="en-US" dirty="0" smtClean="0"/>
              <a:t>Hardware needed?</a:t>
            </a:r>
          </a:p>
          <a:p>
            <a:r>
              <a:rPr lang="en-US" dirty="0" smtClean="0"/>
              <a:t>Process documentation services</a:t>
            </a:r>
          </a:p>
          <a:p>
            <a:r>
              <a:rPr lang="en-US" dirty="0" smtClean="0"/>
              <a:t>Professional services for solution configuration, data import and interfaces</a:t>
            </a:r>
          </a:p>
          <a:p>
            <a:r>
              <a:rPr lang="en-US" dirty="0" smtClean="0"/>
              <a:t>Labor for audit</a:t>
            </a:r>
          </a:p>
          <a:p>
            <a:r>
              <a:rPr lang="en-US" dirty="0" smtClean="0"/>
              <a:t>Solution Training</a:t>
            </a:r>
          </a:p>
        </p:txBody>
      </p:sp>
      <p:pic>
        <p:nvPicPr>
          <p:cNvPr id="2053" name="Picture 5" descr="http://openclipart.org/image/800px/svg_to_png/1030/johnny_automatic_bag_of_mone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1969384" cy="25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Cormant DCIM and Interop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and Effectively Using DCIM in your Data Center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drive DCIM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6096000" cy="3939836"/>
          </a:xfrm>
        </p:spPr>
        <p:txBody>
          <a:bodyPr/>
          <a:lstStyle/>
          <a:p>
            <a:r>
              <a:rPr lang="en-US" dirty="0" smtClean="0"/>
              <a:t>Your Priorities</a:t>
            </a:r>
          </a:p>
          <a:p>
            <a:pPr lvl="1"/>
            <a:r>
              <a:rPr lang="en-US" dirty="0" smtClean="0"/>
              <a:t>The things you defined 6 months ago when this project started</a:t>
            </a:r>
          </a:p>
          <a:p>
            <a:r>
              <a:rPr lang="en-US" dirty="0" smtClean="0"/>
              <a:t>Your Data</a:t>
            </a:r>
          </a:p>
          <a:p>
            <a:pPr lvl="1"/>
            <a:r>
              <a:rPr lang="en-US" dirty="0" smtClean="0"/>
              <a:t>Spreadsheets, etc.</a:t>
            </a:r>
          </a:p>
          <a:p>
            <a:r>
              <a:rPr lang="en-US" dirty="0" smtClean="0"/>
              <a:t>Your Post Implementation Process</a:t>
            </a:r>
          </a:p>
          <a:p>
            <a:pPr lvl="1"/>
            <a:r>
              <a:rPr lang="en-US" dirty="0" smtClean="0"/>
              <a:t>How will you use this solution?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4400" y="5786327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16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 </a:t>
            </a:r>
            <a:r>
              <a:rPr lang="en-US" sz="16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 what </a:t>
            </a:r>
            <a:r>
              <a:rPr lang="en-US" sz="16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organization </a:t>
            </a:r>
            <a:r>
              <a:rPr lang="en-US" sz="16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requires.</a:t>
            </a:r>
          </a:p>
          <a:p>
            <a:pPr marL="457200" indent="-457200" algn="ctr"/>
            <a:r>
              <a:rPr lang="en-US" sz="16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Keep </a:t>
            </a:r>
            <a:r>
              <a:rPr lang="en-US" sz="16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en-US" sz="16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meaningful.</a:t>
            </a:r>
            <a:endParaRPr lang="en-US" sz="16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574" y="3004461"/>
            <a:ext cx="2693662" cy="1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Implementation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5720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Think about how DCIM needs to be used in the enterprise. </a:t>
            </a:r>
          </a:p>
          <a:p>
            <a:endParaRPr lang="en-US" dirty="0" smtClean="0"/>
          </a:p>
          <a:p>
            <a:r>
              <a:rPr lang="en-US" dirty="0" smtClean="0"/>
              <a:t>Everyone is different, but using a DCIM tool will require process change. </a:t>
            </a:r>
          </a:p>
          <a:p>
            <a:endParaRPr lang="en-US" dirty="0" smtClean="0"/>
          </a:p>
          <a:p>
            <a:r>
              <a:rPr lang="en-US" dirty="0" smtClean="0"/>
              <a:t>Defining your to-be process up front will make implementation much easier.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3787" y="1584634"/>
            <a:ext cx="4240213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Keep the initial deployment simple: Money follows Success</a:t>
            </a:r>
          </a:p>
          <a:p>
            <a:pPr lvl="1"/>
            <a:r>
              <a:rPr lang="en-US" dirty="0" smtClean="0"/>
              <a:t>Don’t get too carried away with size, focus on solving some real problems</a:t>
            </a:r>
          </a:p>
          <a:p>
            <a:r>
              <a:rPr lang="en-US" dirty="0" smtClean="0"/>
              <a:t>Think Small (that may be 1,000 racks!) and geographically limited</a:t>
            </a:r>
          </a:p>
          <a:p>
            <a:r>
              <a:rPr lang="en-US" dirty="0" smtClean="0"/>
              <a:t>Look ahead: What areas may become issues in the future?</a:t>
            </a:r>
          </a:p>
          <a:p>
            <a:pPr lvl="1"/>
            <a:r>
              <a:rPr lang="en-US" dirty="0" smtClean="0"/>
              <a:t>Equipment refresh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Data center move</a:t>
            </a:r>
          </a:p>
          <a:p>
            <a:pPr lvl="1"/>
            <a:r>
              <a:rPr lang="en-US" dirty="0" smtClean="0"/>
              <a:t>Consolidation, virtualization</a:t>
            </a:r>
          </a:p>
          <a:p>
            <a:pPr lvl="1"/>
            <a:r>
              <a:rPr lang="en-US" dirty="0" smtClean="0"/>
              <a:t>Mergers and acquisitions</a:t>
            </a:r>
          </a:p>
          <a:p>
            <a:pPr lvl="1"/>
            <a:r>
              <a:rPr lang="en-US" dirty="0" smtClean="0"/>
              <a:t>Green initiatives</a:t>
            </a:r>
          </a:p>
          <a:p>
            <a:r>
              <a:rPr lang="en-US" dirty="0" smtClean="0"/>
              <a:t>Think across the enterprise</a:t>
            </a:r>
            <a:endParaRPr lang="en-US" dirty="0"/>
          </a:p>
        </p:txBody>
      </p:sp>
      <p:pic>
        <p:nvPicPr>
          <p:cNvPr id="5" name="Picture 2" descr="C:\Users\pgoodiso\AppData\Local\Microsoft\Windows\Temporary Internet Files\Content.IE5\A1Z6QJ1Z\MC900056149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135" y="4082142"/>
            <a:ext cx="2269977" cy="19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DCIM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2057400"/>
            <a:ext cx="6520543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the post implementation process to drive deployment</a:t>
            </a:r>
          </a:p>
          <a:p>
            <a:pPr lvl="1"/>
            <a:r>
              <a:rPr lang="en-US" dirty="0" smtClean="0"/>
              <a:t>How will the infrastructure be maintained</a:t>
            </a:r>
          </a:p>
          <a:p>
            <a:r>
              <a:rPr lang="en-US" dirty="0" smtClean="0"/>
              <a:t>Use outside help to get going</a:t>
            </a:r>
          </a:p>
          <a:p>
            <a:pPr lvl="1"/>
            <a:r>
              <a:rPr lang="en-US" dirty="0" smtClean="0"/>
              <a:t>Most people are too busy with the day to day</a:t>
            </a:r>
          </a:p>
          <a:p>
            <a:r>
              <a:rPr lang="en-US" dirty="0" smtClean="0"/>
              <a:t>Import existing data and then use audit to confirm it</a:t>
            </a:r>
          </a:p>
          <a:p>
            <a:r>
              <a:rPr lang="en-US" dirty="0"/>
              <a:t>Use a maturity model approach</a:t>
            </a:r>
          </a:p>
          <a:p>
            <a:pPr lvl="1"/>
            <a:r>
              <a:rPr lang="en-US" dirty="0"/>
              <a:t>Get control of what you have</a:t>
            </a:r>
          </a:p>
          <a:p>
            <a:pPr lvl="1"/>
            <a:r>
              <a:rPr lang="en-US" dirty="0"/>
              <a:t>Start to monitor</a:t>
            </a:r>
          </a:p>
          <a:p>
            <a:pPr lvl="1"/>
            <a:r>
              <a:rPr lang="en-US" dirty="0"/>
              <a:t>Use the data </a:t>
            </a:r>
            <a:r>
              <a:rPr lang="en-US" dirty="0" smtClean="0"/>
              <a:t>for </a:t>
            </a:r>
            <a:r>
              <a:rPr lang="en-US" dirty="0"/>
              <a:t>analysis and </a:t>
            </a:r>
            <a:r>
              <a:rPr lang="en-US" dirty="0" smtClean="0"/>
              <a:t>diagnosis</a:t>
            </a:r>
          </a:p>
          <a:p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768" y="2195224"/>
            <a:ext cx="2714232" cy="27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8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DCIM Implementations Can Fail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Software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450" y="2481943"/>
            <a:ext cx="7728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DCIM SUCCESS =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+ PROCESS + MATURITY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2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DCIM Implementation Pitfalls </a:t>
            </a:r>
            <a:r>
              <a:rPr lang="en-US" sz="32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32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</a:t>
            </a:r>
            <a:endParaRPr lang="en-US" sz="32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2906"/>
            <a:ext cx="5704114" cy="39398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Too broad an initial project scope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sz="105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Collecting data that is of no use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sz="105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Expecting DCIM to solve problems without recognizing </a:t>
            </a: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process </a:t>
            </a: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change is </a:t>
            </a: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vital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Choosing a solution that requires developer customization to be useful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sz="105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Not being clear on precisely how you intend to use the solution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sz="105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Not getting external implementation help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§"/>
              <a:defRPr/>
            </a:pPr>
            <a:endParaRPr lang="en-US" sz="105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1828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5604" name="AutoShape 2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5605" name="AutoShape 4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5606" name="AutoShape 6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228600" y="1828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6" y="3811252"/>
            <a:ext cx="3113314" cy="186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Disappointment: DCIM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“Your power bill will drop 20% once you have installed a DCIM tool.”</a:t>
            </a:r>
          </a:p>
          <a:p>
            <a:pPr lvl="1"/>
            <a:r>
              <a:rPr lang="en-US" dirty="0" smtClean="0"/>
              <a:t>Unlikely, You will find savings and efficiency gains, but will offset them with growth.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“Once you have implemented a DCIM solution your records will be perfect – all the time.”</a:t>
            </a:r>
          </a:p>
          <a:p>
            <a:pPr lvl="1"/>
            <a:r>
              <a:rPr lang="en-US" dirty="0" smtClean="0"/>
              <a:t>Something like 30% of the success of any DCIM solution is process change/enforcement. Often missed entirely.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“DCIM tools don’t need to be bought with services to implement them and really auto-discovery will do most of the work.”</a:t>
            </a:r>
          </a:p>
          <a:p>
            <a:pPr lvl="1"/>
            <a:r>
              <a:rPr lang="en-US" dirty="0" smtClean="0"/>
              <a:t>Implementation by a professional, experienced company (that may not be the software vendor) is vital to make DCIM work. Big area of disappointment.</a:t>
            </a:r>
          </a:p>
          <a:p>
            <a:pPr lvl="1"/>
            <a:r>
              <a:rPr lang="en-US" dirty="0" smtClean="0"/>
              <a:t>Auto discover is at best a validation tool, it’s not going to document most of your physical infrastructure, especially where things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Ensure DCIM Success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Cormant DCIM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8229600" cy="40792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Founded 2001</a:t>
            </a:r>
          </a:p>
          <a:p>
            <a:pPr lvl="1"/>
            <a:r>
              <a:rPr lang="en-US" dirty="0" smtClean="0"/>
              <a:t>Delivering “Infrastructure Management” Solutions since 2003</a:t>
            </a:r>
          </a:p>
          <a:p>
            <a:pPr lvl="1"/>
            <a:r>
              <a:rPr lang="en-US" dirty="0" smtClean="0"/>
              <a:t>HQ in San Luis Obispo, California. </a:t>
            </a:r>
          </a:p>
          <a:p>
            <a:pPr lvl="1"/>
            <a:r>
              <a:rPr lang="en-US" dirty="0" smtClean="0"/>
              <a:t>Sales in over 20 countries. </a:t>
            </a:r>
          </a:p>
          <a:p>
            <a:r>
              <a:rPr lang="en-US" dirty="0" smtClean="0"/>
              <a:t>Product</a:t>
            </a:r>
          </a:p>
          <a:p>
            <a:pPr lvl="1"/>
            <a:r>
              <a:rPr lang="en-US" b="1" dirty="0" smtClean="0"/>
              <a:t>Cormant-CS</a:t>
            </a:r>
            <a:r>
              <a:rPr lang="en-US" dirty="0" smtClean="0"/>
              <a:t> is our DCIM and Beyond Solution</a:t>
            </a:r>
          </a:p>
          <a:p>
            <a:pPr lvl="1"/>
            <a:r>
              <a:rPr lang="en-US" dirty="0" smtClean="0"/>
              <a:t>Complete DCIM Suite; easy to use due to its very configurable, flexible and straight forward user interface. </a:t>
            </a:r>
          </a:p>
          <a:p>
            <a:r>
              <a:rPr lang="en-US" dirty="0" smtClean="0"/>
              <a:t>Deployments</a:t>
            </a:r>
          </a:p>
          <a:p>
            <a:pPr lvl="1"/>
            <a:r>
              <a:rPr lang="en-US" dirty="0" smtClean="0"/>
              <a:t>Customers range from tens of racks to over 25,000 and include campus and non-DC environments</a:t>
            </a:r>
          </a:p>
          <a:p>
            <a:pPr lvl="1"/>
            <a:r>
              <a:rPr lang="en-US" dirty="0" smtClean="0"/>
              <a:t>Over 250 customers, some going back to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1" y="2347006"/>
            <a:ext cx="2911648" cy="22499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55626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Stabilize the initial deployment scope</a:t>
            </a:r>
          </a:p>
          <a:p>
            <a:r>
              <a:rPr lang="en-US" sz="2400" dirty="0" smtClean="0"/>
              <a:t>Fix issues</a:t>
            </a:r>
          </a:p>
          <a:p>
            <a:r>
              <a:rPr lang="en-US" sz="2400" dirty="0" smtClean="0"/>
              <a:t>Refine processes</a:t>
            </a:r>
          </a:p>
          <a:p>
            <a:r>
              <a:rPr lang="en-US" sz="2400" dirty="0" smtClean="0"/>
              <a:t>Plan further deployments</a:t>
            </a:r>
          </a:p>
          <a:p>
            <a:r>
              <a:rPr lang="en-US" sz="2400" dirty="0" smtClean="0"/>
              <a:t>Once initial goals have been achieved look to a phase two; what other problems can we solve?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3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DCIM: What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8469086" cy="3939836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000" b="1" kern="0" dirty="0">
                <a:solidFill>
                  <a:srgbClr val="000000"/>
                </a:solidFill>
                <a:latin typeface="Myriad Web"/>
              </a:rPr>
              <a:t>What really works with DCIM</a:t>
            </a:r>
            <a:r>
              <a:rPr lang="en-US" sz="2000" b="1" kern="0" dirty="0" smtClean="0">
                <a:solidFill>
                  <a:srgbClr val="000000"/>
                </a:solidFill>
                <a:latin typeface="Myriad Web"/>
              </a:rPr>
              <a:t>?</a:t>
            </a:r>
          </a:p>
          <a:p>
            <a:pPr marL="0" indent="0">
              <a:spcBef>
                <a:spcPct val="0"/>
              </a:spcBef>
              <a:buNone/>
            </a:pPr>
            <a:endParaRPr lang="en-US" sz="1600" b="1" kern="0" dirty="0">
              <a:solidFill>
                <a:srgbClr val="000000"/>
              </a:solidFill>
              <a:latin typeface="Myriad Web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 smtClean="0">
                <a:latin typeface="Verdana" pitchFamily="34" charset="0"/>
              </a:rPr>
              <a:t>Simplicity</a:t>
            </a:r>
            <a:r>
              <a:rPr lang="en-US" altLang="en-US" sz="1600" dirty="0" smtClean="0">
                <a:latin typeface="Verdana" pitchFamily="34" charset="0"/>
              </a:rPr>
              <a:t> </a:t>
            </a:r>
            <a:r>
              <a:rPr lang="en-US" altLang="en-US" sz="1600" dirty="0">
                <a:latin typeface="Verdana" pitchFamily="34" charset="0"/>
              </a:rPr>
              <a:t>- Aids adoption within core group, makes training easy, allows for turnover, </a:t>
            </a:r>
            <a:r>
              <a:rPr lang="en-US" altLang="en-US" sz="1600" dirty="0" smtClean="0">
                <a:latin typeface="Verdana" pitchFamily="34" charset="0"/>
              </a:rPr>
              <a:t>further </a:t>
            </a:r>
            <a:r>
              <a:rPr lang="en-US" altLang="en-US" sz="1600" dirty="0">
                <a:latin typeface="Verdana" pitchFamily="34" charset="0"/>
              </a:rPr>
              <a:t>adoption as success is demonstrated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700" dirty="0">
              <a:latin typeface="Verdan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latin typeface="Verdana" pitchFamily="34" charset="0"/>
              </a:rPr>
              <a:t>Accessibility</a:t>
            </a:r>
            <a:r>
              <a:rPr lang="en-US" altLang="en-US" sz="1600" dirty="0">
                <a:latin typeface="Verdana" pitchFamily="34" charset="0"/>
              </a:rPr>
              <a:t> - If it’s easy to get access to the </a:t>
            </a:r>
            <a:r>
              <a:rPr lang="en-US" altLang="en-US" sz="1600" dirty="0" smtClean="0">
                <a:latin typeface="Verdana" pitchFamily="34" charset="0"/>
              </a:rPr>
              <a:t>data, </a:t>
            </a:r>
            <a:r>
              <a:rPr lang="en-US" altLang="en-US" sz="1600" dirty="0">
                <a:latin typeface="Verdana" pitchFamily="34" charset="0"/>
              </a:rPr>
              <a:t>it’s far more likely to be </a:t>
            </a:r>
            <a:r>
              <a:rPr lang="en-US" altLang="en-US" sz="1600" dirty="0" smtClean="0">
                <a:latin typeface="Verdana" pitchFamily="34" charset="0"/>
              </a:rPr>
              <a:t>used. Avoid </a:t>
            </a:r>
            <a:r>
              <a:rPr lang="en-US" altLang="en-US" sz="1600" dirty="0">
                <a:latin typeface="Verdana" pitchFamily="34" charset="0"/>
              </a:rPr>
              <a:t>solutions that license in a per seat or per session model.  Seek </a:t>
            </a:r>
            <a:r>
              <a:rPr lang="en-US" altLang="en-US" sz="1600" dirty="0" smtClean="0">
                <a:latin typeface="Verdana" pitchFamily="34" charset="0"/>
              </a:rPr>
              <a:t>solutions </a:t>
            </a:r>
            <a:r>
              <a:rPr lang="en-US" altLang="en-US" sz="1600" dirty="0">
                <a:latin typeface="Verdana" pitchFamily="34" charset="0"/>
              </a:rPr>
              <a:t>that include mobility.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700" dirty="0">
              <a:latin typeface="Verdan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latin typeface="Verdana" pitchFamily="34" charset="0"/>
              </a:rPr>
              <a:t>Standardized</a:t>
            </a:r>
            <a:r>
              <a:rPr lang="en-US" altLang="en-US" sz="1600" dirty="0">
                <a:latin typeface="Verdana" pitchFamily="34" charset="0"/>
              </a:rPr>
              <a:t> - Customization makes upgrades difficult and expensive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700" dirty="0">
              <a:latin typeface="Verdan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latin typeface="Verdana" pitchFamily="34" charset="0"/>
              </a:rPr>
              <a:t>Flexibility</a:t>
            </a:r>
            <a:r>
              <a:rPr lang="en-US" altLang="en-US" sz="1600" dirty="0">
                <a:latin typeface="Verdana" pitchFamily="34" charset="0"/>
              </a:rPr>
              <a:t> - The solution should be able to scale up as the </a:t>
            </a:r>
            <a:r>
              <a:rPr lang="en-US" altLang="en-US" sz="1600" dirty="0" smtClean="0">
                <a:latin typeface="Verdana" pitchFamily="34" charset="0"/>
              </a:rPr>
              <a:t>organization </a:t>
            </a:r>
            <a:r>
              <a:rPr lang="en-US" altLang="en-US" sz="1600" dirty="0">
                <a:latin typeface="Verdana" pitchFamily="34" charset="0"/>
              </a:rPr>
              <a:t>grows and makes acquisitions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700" dirty="0">
              <a:latin typeface="Verdan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 smtClean="0">
                <a:latin typeface="Verdana" pitchFamily="34" charset="0"/>
              </a:rPr>
              <a:t>Vendor </a:t>
            </a:r>
            <a:r>
              <a:rPr lang="en-US" altLang="en-US" sz="1600" b="1" dirty="0">
                <a:latin typeface="Verdana" pitchFamily="34" charset="0"/>
              </a:rPr>
              <a:t>agnostic </a:t>
            </a:r>
            <a:r>
              <a:rPr lang="en-US" altLang="en-US" sz="1600" dirty="0">
                <a:latin typeface="Verdana" pitchFamily="34" charset="0"/>
              </a:rPr>
              <a:t>– </a:t>
            </a:r>
            <a:r>
              <a:rPr lang="en-US" altLang="en-US" sz="1600" dirty="0" smtClean="0">
                <a:latin typeface="Verdana" pitchFamily="34" charset="0"/>
              </a:rPr>
              <a:t>Avoid </a:t>
            </a:r>
            <a:r>
              <a:rPr lang="en-US" altLang="en-US" sz="1600" dirty="0">
                <a:latin typeface="Verdana" pitchFamily="34" charset="0"/>
              </a:rPr>
              <a:t>products that only work with specific </a:t>
            </a:r>
            <a:r>
              <a:rPr lang="en-US" altLang="en-US" sz="1600" dirty="0" smtClean="0">
                <a:latin typeface="Verdana" pitchFamily="34" charset="0"/>
              </a:rPr>
              <a:t> manufacturer’s </a:t>
            </a:r>
            <a:r>
              <a:rPr lang="en-US" altLang="en-US" sz="1600" dirty="0">
                <a:latin typeface="Verdana" pitchFamily="34" charset="0"/>
              </a:rPr>
              <a:t>hardware, the ideal DCIM solution will document </a:t>
            </a:r>
            <a:r>
              <a:rPr lang="en-US" altLang="en-US" sz="1600" dirty="0" smtClean="0">
                <a:latin typeface="Verdana" pitchFamily="34" charset="0"/>
              </a:rPr>
              <a:t>all infrastructure </a:t>
            </a:r>
            <a:r>
              <a:rPr lang="en-US" altLang="en-US" sz="1600" dirty="0">
                <a:latin typeface="Verdana" pitchFamily="34" charset="0"/>
              </a:rPr>
              <a:t>regardless of manufacturer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700" dirty="0">
              <a:latin typeface="Verdana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latin typeface="Verdana" pitchFamily="34" charset="0"/>
              </a:rPr>
              <a:t>Just enough management </a:t>
            </a:r>
            <a:r>
              <a:rPr lang="en-US" altLang="en-US" sz="1600" dirty="0">
                <a:latin typeface="Verdana" pitchFamily="34" charset="0"/>
              </a:rPr>
              <a:t>- Solve the biggest problems </a:t>
            </a:r>
            <a:r>
              <a:rPr lang="en-US" altLang="en-US" sz="1600" dirty="0" smtClean="0">
                <a:latin typeface="Verdana" pitchFamily="34" charset="0"/>
              </a:rPr>
              <a:t>first</a:t>
            </a:r>
            <a:endParaRPr lang="en-US" sz="16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1828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628" name="AutoShape 2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6629" name="AutoShape 4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6630" name="AutoShape 6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228600" y="1828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3" name="Picture 4" descr="http://www.inspectorhomes.ca/files/thumbs%20up%20checkmark%20bl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9"/>
          <a:stretch>
            <a:fillRect/>
          </a:stretch>
        </p:blipFill>
        <p:spPr bwMode="auto">
          <a:xfrm>
            <a:off x="7424057" y="825810"/>
            <a:ext cx="1515760" cy="1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418109"/>
            <a:ext cx="9144000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DCIM Success = Software + Process + </a:t>
            </a:r>
            <a:r>
              <a:rPr lang="en-US" sz="2400" b="1" dirty="0" smtClean="0">
                <a:solidFill>
                  <a:schemeClr val="bg1"/>
                </a:solidFill>
              </a:rPr>
              <a:t>Maturity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614050"/>
            <a:ext cx="6400800" cy="19888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Paul Goodison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Cormant Inc. Booth 1363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Tel</a:t>
            </a:r>
            <a:r>
              <a:rPr lang="en-US" dirty="0">
                <a:solidFill>
                  <a:schemeClr val="tx1"/>
                </a:solidFill>
              </a:rPr>
              <a:t>: +1 805 776 </a:t>
            </a:r>
            <a:r>
              <a:rPr lang="en-US" dirty="0" smtClean="0">
                <a:solidFill>
                  <a:schemeClr val="tx1"/>
                </a:solidFill>
              </a:rPr>
              <a:t>3476 pgoodiso@cormant.com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321004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40" y="5148939"/>
            <a:ext cx="2266956" cy="12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79425" y="1909095"/>
            <a:ext cx="8416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</a:rPr>
              <a:t>The InteropNet is a temporary network that powers the </a:t>
            </a: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</a:rPr>
              <a:t>Interop 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</a:rPr>
              <a:t>Las Vegas </a:t>
            </a:r>
            <a:r>
              <a:rPr lang="en-US" altLang="en-US" sz="2400" dirty="0" smtClean="0">
                <a:solidFill>
                  <a:schemeClr val="tx1"/>
                </a:solidFill>
                <a:latin typeface="Verdana" pitchFamily="34" charset="0"/>
              </a:rPr>
              <a:t>event, providing </a:t>
            </a:r>
            <a:r>
              <a:rPr lang="en-US" altLang="en-US" sz="2400" dirty="0">
                <a:solidFill>
                  <a:schemeClr val="tx1"/>
                </a:solidFill>
                <a:latin typeface="Verdana" pitchFamily="34" charset="0"/>
              </a:rPr>
              <a:t>a reliable, high-speed network that serves the exhibitors, conference rooms and attendees at the event.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4025" y="3262313"/>
            <a:ext cx="8191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• Up to 260,000 </a:t>
            </a:r>
            <a:r>
              <a:rPr lang="en-US" altLang="en-US" sz="1800" dirty="0" smtClean="0">
                <a:solidFill>
                  <a:schemeClr val="tx1"/>
                </a:solidFill>
                <a:latin typeface="Verdana" pitchFamily="34" charset="0"/>
              </a:rPr>
              <a:t>sq. ft. </a:t>
            </a: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of show floor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• Up to 350,000 </a:t>
            </a:r>
            <a:r>
              <a:rPr lang="en-US" altLang="en-US" sz="1800" dirty="0" smtClean="0">
                <a:solidFill>
                  <a:schemeClr val="tx1"/>
                </a:solidFill>
                <a:latin typeface="Verdana" pitchFamily="34" charset="0"/>
              </a:rPr>
              <a:t>sq. ft. </a:t>
            </a: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of off-show floor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• Three Co-Location Facilities: San Jose, Denver, Newark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• Approximately: 2,000 IT Assets, 18,000 Connections, 90 Wi-Fi AP’s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 Over 120,000 Infrastructure Attributes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• Two weeks to stage infrastructure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• </a:t>
            </a:r>
            <a:r>
              <a:rPr lang="en-US" altLang="en-US" sz="1800" dirty="0" smtClean="0">
                <a:solidFill>
                  <a:schemeClr val="tx1"/>
                </a:solidFill>
                <a:latin typeface="Verdana" pitchFamily="34" charset="0"/>
              </a:rPr>
              <a:t>Four days </a:t>
            </a: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to </a:t>
            </a:r>
            <a:r>
              <a:rPr lang="en-US" altLang="en-US" sz="1800" dirty="0" smtClean="0">
                <a:solidFill>
                  <a:schemeClr val="tx1"/>
                </a:solidFill>
                <a:latin typeface="Verdana" pitchFamily="34" charset="0"/>
              </a:rPr>
              <a:t>deploy Las Vegas</a:t>
            </a: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172" name="AutoShape 2" descr="data:image/jpeg;base64,/9j/4AAQSkZJRgABAQAAAQABAAD/2wCEAAkGBxMSEhQUERQWFBQVFxcXEhgXFx4ZGxgdFhQWFhcVGB8eHygiGxolHRgcITEhJSkrLjIuGB8zODMsNzQtLiwBCgoKDgwOGxAQGjciHB44Lzc0KzQ2NCs3NCwsMDc0Li8sLCw3NCwrNTUsLDQsLiwsLDQsNjQ0NywrLCwsNDAsNP/AABEIADEBtgMBIgACEQEDEQH/xAAcAAACAgMBAQAAAAAAAAAAAAAABwYIAwQFAQL/xABQEAABAwIABwcMDgoCAwAAAAABAAIDBBEFBgcSITFREzJBYXGRsggUFyIzNFRygaKx0hYjNUJSU2JzgqHBwsPRFTZjdIOEkpOz8EPTJCbh/8QAGQEBAAMBAQAAAAAAAAAAAAAAAAIDBAUB/8QAKREBAAIBAgUDBAMBAAAAAAAAAAECAwQREjEyM1EFIUEUFTSBQnHwIv/aAAwDAQACEQMRAD8AhNRlBwoHuArZbBxA3vAT8lY+yFhTw2XzfVUdqd+/xndIrGgsx+lp/wBAdcbo7d+tc/dNGdnW32q1/Ikb2QsKeGy+b6qco/Vn+S+6q6IJOMoeFRp69l8obby9qrG4lYyMwhSR1DLAntZW/AeN837RxEKpaneSHG7rCrzJXWp6gtZJfUx17Mk4hpsTsI2IHVlRwjLT4NnlgeY5G5ua5usXeAdaQHZCwp4bL5vqp65ZPcmo+h0wqyIGNk/x2whNhKkimq5Hxvks9pzbEZjjbQ3aFOsueMFVRspDSzOhL3Sh+bbTmtYRe4O086U2TH3Wovnfw3pi9Uce0ofHm6MaBc9kLCnhsvm+qjshYU8Nl831VGrLxBJuyFhTw2XzfVXj8oeFQD/5sur5PqqNL5m0A30aCgtJjXhOWLAsk8by2YUzHh415xDLu+tIPshYU8Nl831U8cdf1fl/dI+ixVoQSbshYU8Nl831UdkLCnhsvm+qo00XNhrOgeVS7sYYX8Dd/dh/7EHYyfY7YQmwlSRTVUkkb5LPac2xGY420N2hTPLpjFVUZo+tZ3w7oJ8/Nt22buObe4OrOPOoniDk/wAJU+EaWaalcyOOQue4yRmwzHDU15Os7F2OqO31ByVH4CBf9kLCnhsvm+qjshYU8Nl831VGV0sBYBqa15jpYjK9oznAOa2wva/bEBB2oMpWFWG/Xj3cTmsI6N1NMV8t0gc1mEImuYSAZYhZzeNzNThyEHiKVmF8Ez0shiqYnwyWvmvGsH3wOpw0awSNBWkguXRVbJo2yROD43gOY5puCDqIWZJzqecMudHUUjjdsZEsXyQ8kPaOLOF+UlbWXLHN0DBQwOtJM3OncNbYzcBg2F1j5BxhBlx5ywxUznQ0LWzyjQ6Qn2th4QLaXkcVhx8CVGFsf8JVBu+rkYPgxHcgOTNsfrUZCCUHSGMNZr67qf78nrLt4Fyk4TpiLVLpWj3s3tgPlPbfWooWEC5BA22NudfKCyGIOVKCvLYZgKepOhrS67JD+zcbafknTypgql7SQQQbEG4I1gjSCONWUyQ44OwhSlsxBqICGyH4bSO0k5TqPGONBysuWMFVRspTSzOhL3vDy22kBoI1gpS9kLCnhsvm+qmP1Rnc6Lx5OgEkkEm7IWFPDZfN9VZIso+FWm/Xkh4iGEdFcfAWAKmteY6SIyvaM5wDmtsL2v2xARhvF+qo3BtVA+Eu3ucAWu25rgS08gKBkYsZbZ2Oa2vjbLGTZ0kYzXt483SHcmg8upNWpw3urI5aWRropGhzHixDrmxGnhHwRc69BVUE4up7w44ST0bjdpbu0Y2EENktsBu08qB2QOJaC4WJAuF9oUdxzr5IWRmJxaS4g24dCry5Ix0m0/CNrcMbpEhLL2Q1Pxrvq/JTjF3CwqIgTv26Hjj28hVGDWUzW4Y9pQpli07OqhauFZC2GVzTYtjeQdhDSQUvPZDU/Gu+r8l7n1VcExFo5vb5IpzM1C4uKVW+WDOkcXOznC54rLi424WminzY5C1uY02FtZLvyXt9TWmKMkx7STkiK8SaISy9kNT8a76vyR7Ian4131fks/3LH4lD6ivgzUJZeyGp+Nd9X5KUYm18krJTI8uLSLX4NBVmHW0y34YiUq5otOySoS0lxgqQ4jdXazs28i+fZDU/Gu+r8lX9yx+JR+or4M1CWXshqfjXfV+SPZDU/Gu+r8k+5Y/En1FfBmoUFxewzPJKQ+QuGYTbRrzm8XGvFoxamuSvFEJ1yRaN1banfv8AGd0isayVO/f4zukVjWlYsWP1Z/kvuquisWP1Z/kvuquiD1rSdQvycWkrwhdvEeYMwjRkgEGdkbgdREp3JwPFZ5W7lFxTODat0QB3F9305Ontb6WX4S06OZBO6DGc4RxfrIJDeppYhfa9jSMyTj0Cx4xxhJxbuCMKSU73OjO/jfE9p1ObI0tIPPccYC0ggk+TH3Wovnfw3q0k9Kx9s9jX21ZzQbX2XVW8mPutRfO/hvVqkC/yy0sbcEzFrGtOdHqaB/yDYq3Ky+Wv3Jn8aP8AyBVoQdbFEXr6IHSOuqa/99iti7B0J1xRnlY38lU/E/3Qov3um/zsVukETyptAwRWgCwENgBytVWlabKr7k1vzR6QVWUHrXWII4CCPImD2ZsKbaf+0fXS+AXf9g2E/Aaj+j/6gamSrKFW4QrHQ1JizBE5/aMzTcFoGnOOjStHqjt9QclR+AtfIti1WU1e59RTSws3FzQ57bC5c3R9S2OqO31ByVH4CBMqe5HMYKaiq5ZKqTc2OizWnNc65zgbdqCoEhBP8sON9PhGeDrW5ZCx4Ly3Nzi9zTYA6bDN84qAIUmxExOfhOUxsmiizLF+cbvI2sb77lvoQTXqdqVxqKuS3aiNjL8Fy4utzBQjKRXmfCdW8m9pCxvEIwGgfUVZPFHFmDB1OIKcG1857nb57iAC93MNGoAKsuPVKYsI1jDrEzz/AFHPHpQcJN3IfiVDUNfW1LBIGSZkDHC7btDXOkI4bE2HGClEn51P+GWPo5KUkCWKRzw3hLJLODvI7OHMgZ0lFG5uY6NhbqzS0W5lXfLJibHQVEclO3NgnDu0GqN7bXa35JBuBwWdxKx6R3VCYaje+npWEOfHnSy297nDNY08ZFzbk2oE+mDkNwgY8KNZftZ45GEbS0bo0+TNdzpfKc5FaUvwvAR/xMlkP9sx/fQTTqjO50XjydAJJJ29UZ3Oi8eToBJJBP8AI1h6moquWSqlETHRZrSQTc5wNtAK62WTHqkro4oKQmXMfnvkzS0DtSA1ucASTfZwJVIQCY2QWInChcNTaeTO8rowB/uxLyGJz3BjAXOcbNa0XJOwAaSrGZHsSn4PgfJUC1RPbOb8Wwb1h+VpJPLZAwlFMoHc4vHPRUrUUygdzi8c9FZtZ2LK8vRKErfwLhJ1PKHjVqeNo4fLwrRaLkLZwnQugkLHcrTtB1ELgU4q/wDdfhijePeDGwlM19LK5pu10TyDysKV67uBcMZkM0Dz2ro5Nz4nFh7XkPpXCWnV5ozcNo8LMt+LaTBxH72+m77FHseO+f4bfS5SHEfvb6bvsUex475/ht9Llpz/AIlf0sv2ocfB0QdLG12kOe0HkJAKn/sXpPi/Pd+aXAKydcP+G7+orHgzUxxMWpxKqXivONzD9i9J8X57vzW9g/BkUAcIm5odr0k6uUpXdcP+G7+oph4nOJpWEkk3fr0+/cuhpc+PJk2rSInyvx3rafaNmi/EuIkndH6Tfg4fIuPjJi+ymY1zXucXOtptsvwJgKL4/dyj8f7pUtTpsVcVrRX3MmOsVmYhBlMaHFCOSNjzI8FzWuIFuEX2KHJqYG73h+bZ0QsegxUyWmLRuqw1i0zu5uDsVo4XFwe8kgjTbhIOziQu+hdemGlI2rDVFIjkplU79/jO6RWNZqqM579B3zuA/CKx5h2HmKtSWJH6s/yX3VXRWMA/9Z4+svuquu5nYeYoOjiv37R/vNP/AJmKyeUnFJuEqN0YA3aO76d2xwG95HDQfIeBVuxXYevaTQe+afg/bMVvEFMHsLSWuBa5pIcDoIINiDxg6F8ptZdMTjFKK6BvaSnNqABvX+9k5HDQeMDalPmHYeYoJLkx91qL538N6tUqr5MWH9K0Wg912fs3q1CCC5a/cmfxo/8AIFWhWXy1C+CZrfCj/wAgVasw7DzFB1cT/dCi/e6b/OxW6VRsUGHr+i0Hvum4P28atygimVX3Jrfmj0gqsq02VQXwTW2+KPSaqt5h2HmKDxjrEHYQeY3TU7OlX4NB/U5KzMOw8xRmHYeYoHFgDLNVT1VPC6nha2aaKJxDnXAkkawkcYuvrqjt9QclR+AlnibGf0hQ6D33TcB+PYmb1RrSTQWBOio1D5hAmFLcnuLgwgauGw3QU5fATwSNd2ungB1HlUUzDsPMUz+p+aRXTXBHtGz5YQLCRhaS1wIc0kOB1gg2IPGCtnBOEpKaaOeE5skTg5p22Olp2tI0EbCp/lwxXNPWCpjb7VU6XWG9lbvgdmcLEceclvmHYeYoLd4s4cjraaKoiPayNuRwtcNDmHjBuEn8veKzmzNr423jeGxz2965uhjzxOGjlaNq0MiGNRpak0ktxDUuGZfU2XQByZ4AbyhqflbSMmjfHK0PjeC17XC4IOsFBTVZ6Gskhe2SF7o5G71zDYj/AHYmZjtkdnhc6TB/t8OvcyfbWcQvoePLfl1pY1lO+F2ZMx0bh717S08xQSmXKbhZzcw1jrEWuI4mu/qDAQeO91FJpXPcXPJc5xu5xNySeEk61jutvBmDZqh2ZTxPmdqsxpdzkaB5UGqn1kGxXdBBJWTNzXz2bCDrEbdOdxZzr+QBcrELI47ObNhO1gQW07Te9tI3UjRb5IvxngTrY0AAAWA0ADULcAQJzqjO50XjydAJJJ3dUW0mOjsCe3k1eIEk8w7DzFBOsj2LlNXVUsdXHujGxZzRnvZY5wF7scDqTe7E2CPBT/fn/wCxLfqfWkV09wR7Rs+WE/0HGwJirRUfetNHEeFwbdx5XG7jzrsoQgFFMoHc4vHPRUrUUygdzi8c9FZtZ2LK8vRKFx6xyj0piYx4I64hBaPbGC7OPRpb5fSl3HrHKPSm7HqHIFg9PpGSt625TspwRFomJKEi2g6+FeKVY6YGzTu7B2ru6DYeB3l9Kiqw5sU4rzWVNqzWdpMHEfvb6bvsUex475/ht9LlIcR+9vpu+xR7Hjvn+G30uXQz/iV/S+/ahysE93i+cZ0gmjubNjeYJRhfW6HaedZtNqowRMbb7q8eTg+Da3NmxvMF9sA1C3kSi3Q7TzqWYgOJfLck9q30lbsGujJeKcO266mbinbZM1F8fu5R+P8AdKlCi+P3co/H+6Vo1nZsnl6JQZNTA3e8PzbOiEq01MDd7w/Ns6IXP9M67KdPzluoQhdlqc4rxCEG57zyLTQhB9M1jlC6CEIMVTvStJCEH3Dvgt9CEGKp3q0kIQfUesco9K6CEIMc+9K0UIQCEIQfUWsco9Kz1nB5fsQhBrLPSa/IhCDJV6hyrUQhB6zWOULooQgFEcofe7v94F6hAiqPu45R6VYbFHvdni/ahCDuIQhBrVnAtZCEGek1+RbaEIBCEIBRjHreReMeihCz6vs2V5eiUQZrHKPSmpHqHIEIWT07+X6V4Plo4f72m8QpcIQoeodcf0jn5wnWJne/03fYuFjn3x9BvpcvEKeb8Wv6Sv24cNCELmMwUoxF30vI30lCFp0ner/vhZi64S9RvHjuTPH+wrxC6uq7NmrL0yhhTNwR3CLxG9EIQsPp3VZTg5y20IQus0v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dirty="0">
              <a:solidFill>
                <a:schemeClr val="tx1"/>
              </a:solidFill>
            </a:endParaRPr>
          </a:p>
        </p:txBody>
      </p:sp>
      <p:sp>
        <p:nvSpPr>
          <p:cNvPr id="7173" name="AutoShape 4" descr="data:image/jpeg;base64,/9j/4AAQSkZJRgABAQAAAQABAAD/2wCEAAkGBxMSEhQUERQWFBQVFxcXEhgXFx4ZGxgdFhQWFhcVGB8eHygiGxolHRgcITEhJSkrLjIuGB8zODMsNzQtLiwBCgoKDgwOGxAQGjciHB44Lzc0KzQ2NCs3NCwsMDc0Li8sLCw3NCwrNTUsLDQsLiwsLDQsNjQ0NywrLCwsNDAsNP/AABEIADEBtgMBIgACEQEDEQH/xAAcAAACAgMBAQAAAAAAAAAAAAAABwYIAwQFAQL/xABQEAABAwIABwcMDgoCAwAAAAABAAIDBBEFBgcSITFREzJBYXGRsggUFyIzNFRygaKx0hYjNUJSU2JzgqHBwsPRFTZjdIOEkpOz8EPTJCbh/8QAGQEBAAMBAQAAAAAAAAAAAAAAAAIDBAUB/8QAKREBAAIBAgUDBAMBAAAAAAAAAAECAwQREjEyM1EFIUEUFTSBQnHwIv/aAAwDAQACEQMRAD8AhNRlBwoHuArZbBxA3vAT8lY+yFhTw2XzfVUdqd+/xndIrGgsx+lp/wBAdcbo7d+tc/dNGdnW32q1/Ikb2QsKeGy+b6qco/Vn+S+6q6IJOMoeFRp69l8obby9qrG4lYyMwhSR1DLAntZW/AeN837RxEKpaneSHG7rCrzJXWp6gtZJfUx17Mk4hpsTsI2IHVlRwjLT4NnlgeY5G5ua5usXeAdaQHZCwp4bL5vqp65ZPcmo+h0wqyIGNk/x2whNhKkimq5Hxvks9pzbEZjjbQ3aFOsueMFVRspDSzOhL3Sh+bbTmtYRe4O086U2TH3Wovnfw3pi9Uce0ofHm6MaBc9kLCnhsvm+qjshYU8Nl831VGrLxBJuyFhTw2XzfVXj8oeFQD/5sur5PqqNL5m0A30aCgtJjXhOWLAsk8by2YUzHh415xDLu+tIPshYU8Nl831U8cdf1fl/dI+ixVoQSbshYU8Nl831UdkLCnhsvm+qo00XNhrOgeVS7sYYX8Dd/dh/7EHYyfY7YQmwlSRTVUkkb5LPac2xGY420N2hTPLpjFVUZo+tZ3w7oJ8/Nt22buObe4OrOPOoniDk/wAJU+EaWaalcyOOQue4yRmwzHDU15Os7F2OqO31ByVH4CBf9kLCnhsvm+qjshYU8Nl831VGV0sBYBqa15jpYjK9oznAOa2wva/bEBB2oMpWFWG/Xj3cTmsI6N1NMV8t0gc1mEImuYSAZYhZzeNzNThyEHiKVmF8Ez0shiqYnwyWvmvGsH3wOpw0awSNBWkguXRVbJo2yROD43gOY5puCDqIWZJzqecMudHUUjjdsZEsXyQ8kPaOLOF+UlbWXLHN0DBQwOtJM3OncNbYzcBg2F1j5BxhBlx5ywxUznQ0LWzyjQ6Qn2th4QLaXkcVhx8CVGFsf8JVBu+rkYPgxHcgOTNsfrUZCCUHSGMNZr67qf78nrLt4Fyk4TpiLVLpWj3s3tgPlPbfWooWEC5BA22NudfKCyGIOVKCvLYZgKepOhrS67JD+zcbafknTypgql7SQQQbEG4I1gjSCONWUyQ44OwhSlsxBqICGyH4bSO0k5TqPGONBysuWMFVRspTSzOhL3vDy22kBoI1gpS9kLCnhsvm+qmP1Rnc6Lx5OgEkkEm7IWFPDZfN9VZIso+FWm/Xkh4iGEdFcfAWAKmteY6SIyvaM5wDmtsL2v2xARhvF+qo3BtVA+Eu3ucAWu25rgS08gKBkYsZbZ2Oa2vjbLGTZ0kYzXt483SHcmg8upNWpw3urI5aWRropGhzHixDrmxGnhHwRc69BVUE4up7w44ST0bjdpbu0Y2EENktsBu08qB2QOJaC4WJAuF9oUdxzr5IWRmJxaS4g24dCry5Ix0m0/CNrcMbpEhLL2Q1Pxrvq/JTjF3CwqIgTv26Hjj28hVGDWUzW4Y9pQpli07OqhauFZC2GVzTYtjeQdhDSQUvPZDU/Gu+r8l7n1VcExFo5vb5IpzM1C4uKVW+WDOkcXOznC54rLi424WminzY5C1uY02FtZLvyXt9TWmKMkx7STkiK8SaISy9kNT8a76vyR7Ian4131fks/3LH4lD6ivgzUJZeyGp+Nd9X5KUYm18krJTI8uLSLX4NBVmHW0y34YiUq5otOySoS0lxgqQ4jdXazs28i+fZDU/Gu+r8lX9yx+JR+or4M1CWXshqfjXfV+SPZDU/Gu+r8k+5Y/En1FfBmoUFxewzPJKQ+QuGYTbRrzm8XGvFoxamuSvFEJ1yRaN1banfv8AGd0isayVO/f4zukVjWlYsWP1Z/kvuquisWP1Z/kvuquiD1rSdQvycWkrwhdvEeYMwjRkgEGdkbgdREp3JwPFZ5W7lFxTODat0QB3F9305Ontb6WX4S06OZBO6DGc4RxfrIJDeppYhfa9jSMyTj0Cx4xxhJxbuCMKSU73OjO/jfE9p1ObI0tIPPccYC0ggk+TH3Wovnfw3q0k9Kx9s9jX21ZzQbX2XVW8mPutRfO/hvVqkC/yy0sbcEzFrGtOdHqaB/yDYq3Ky+Wv3Jn8aP8AyBVoQdbFEXr6IHSOuqa/99iti7B0J1xRnlY38lU/E/3Qov3um/zsVukETyptAwRWgCwENgBytVWlabKr7k1vzR6QVWUHrXWII4CCPImD2ZsKbaf+0fXS+AXf9g2E/Aaj+j/6gamSrKFW4QrHQ1JizBE5/aMzTcFoGnOOjStHqjt9QclR+AtfIti1WU1e59RTSws3FzQ57bC5c3R9S2OqO31ByVH4CBMqe5HMYKaiq5ZKqTc2OizWnNc65zgbdqCoEhBP8sON9PhGeDrW5ZCx4Ly3Nzi9zTYA6bDN84qAIUmxExOfhOUxsmiizLF+cbvI2sb77lvoQTXqdqVxqKuS3aiNjL8Fy4utzBQjKRXmfCdW8m9pCxvEIwGgfUVZPFHFmDB1OIKcG1857nb57iAC93MNGoAKsuPVKYsI1jDrEzz/AFHPHpQcJN3IfiVDUNfW1LBIGSZkDHC7btDXOkI4bE2HGClEn51P+GWPo5KUkCWKRzw3hLJLODvI7OHMgZ0lFG5uY6NhbqzS0W5lXfLJibHQVEclO3NgnDu0GqN7bXa35JBuBwWdxKx6R3VCYaje+npWEOfHnSy297nDNY08ZFzbk2oE+mDkNwgY8KNZftZ45GEbS0bo0+TNdzpfKc5FaUvwvAR/xMlkP9sx/fQTTqjO50XjydAJJJ29UZ3Oi8eToBJJBP8AI1h6moquWSqlETHRZrSQTc5wNtAK62WTHqkro4oKQmXMfnvkzS0DtSA1ucASTfZwJVIQCY2QWInChcNTaeTO8rowB/uxLyGJz3BjAXOcbNa0XJOwAaSrGZHsSn4PgfJUC1RPbOb8Wwb1h+VpJPLZAwlFMoHc4vHPRUrUUygdzi8c9FZtZ2LK8vRKErfwLhJ1PKHjVqeNo4fLwrRaLkLZwnQugkLHcrTtB1ELgU4q/wDdfhijePeDGwlM19LK5pu10TyDysKV67uBcMZkM0Dz2ro5Nz4nFh7XkPpXCWnV5ozcNo8LMt+LaTBxH72+m77FHseO+f4bfS5SHEfvb6bvsUex475/ht9Llpz/AIlf0sv2ocfB0QdLG12kOe0HkJAKn/sXpPi/Pd+aXAKydcP+G7+orHgzUxxMWpxKqXivONzD9i9J8X57vzW9g/BkUAcIm5odr0k6uUpXdcP+G7+oph4nOJpWEkk3fr0+/cuhpc+PJk2rSInyvx3rafaNmi/EuIkndH6Tfg4fIuPjJi+ymY1zXucXOtptsvwJgKL4/dyj8f7pUtTpsVcVrRX3MmOsVmYhBlMaHFCOSNjzI8FzWuIFuEX2KHJqYG73h+bZ0QsegxUyWmLRuqw1i0zu5uDsVo4XFwe8kgjTbhIOziQu+hdemGlI2rDVFIjkplU79/jO6RWNZqqM579B3zuA/CKx5h2HmKtSWJH6s/yX3VXRWMA/9Z4+svuquu5nYeYoOjiv37R/vNP/AJmKyeUnFJuEqN0YA3aO76d2xwG95HDQfIeBVuxXYevaTQe+afg/bMVvEFMHsLSWuBa5pIcDoIINiDxg6F8ptZdMTjFKK6BvaSnNqABvX+9k5HDQeMDalPmHYeYoJLkx91qL538N6tUqr5MWH9K0Wg912fs3q1CCC5a/cmfxo/8AIFWhWXy1C+CZrfCj/wAgVasw7DzFB1cT/dCi/e6b/OxW6VRsUGHr+i0Hvum4P28atygimVX3Jrfmj0gqsq02VQXwTW2+KPSaqt5h2HmKDxjrEHYQeY3TU7OlX4NB/U5KzMOw8xRmHYeYoHFgDLNVT1VPC6nha2aaKJxDnXAkkawkcYuvrqjt9QclR+AlnibGf0hQ6D33TcB+PYmb1RrSTQWBOio1D5hAmFLcnuLgwgauGw3QU5fATwSNd2ungB1HlUUzDsPMUz+p+aRXTXBHtGz5YQLCRhaS1wIc0kOB1gg2IPGCtnBOEpKaaOeE5skTg5p22Olp2tI0EbCp/lwxXNPWCpjb7VU6XWG9lbvgdmcLEceclvmHYeYoLd4s4cjraaKoiPayNuRwtcNDmHjBuEn8veKzmzNr423jeGxz2965uhjzxOGjlaNq0MiGNRpak0ktxDUuGZfU2XQByZ4AbyhqflbSMmjfHK0PjeC17XC4IOsFBTVZ6Gskhe2SF7o5G71zDYj/AHYmZjtkdnhc6TB/t8OvcyfbWcQvoePLfl1pY1lO+F2ZMx0bh717S08xQSmXKbhZzcw1jrEWuI4mu/qDAQeO91FJpXPcXPJc5xu5xNySeEk61jutvBmDZqh2ZTxPmdqsxpdzkaB5UGqn1kGxXdBBJWTNzXz2bCDrEbdOdxZzr+QBcrELI47ObNhO1gQW07Te9tI3UjRb5IvxngTrY0AAAWA0ADULcAQJzqjO50XjydAJJJ3dUW0mOjsCe3k1eIEk8w7DzFBOsj2LlNXVUsdXHujGxZzRnvZY5wF7scDqTe7E2CPBT/fn/wCxLfqfWkV09wR7Rs+WE/0HGwJirRUfetNHEeFwbdx5XG7jzrsoQgFFMoHc4vHPRUrUUygdzi8c9FZtZ2LK8vRKFx6xyj0piYx4I64hBaPbGC7OPRpb5fSl3HrHKPSm7HqHIFg9PpGSt625TspwRFomJKEi2g6+FeKVY6YGzTu7B2ru6DYeB3l9Kiqw5sU4rzWVNqzWdpMHEfvb6bvsUex475/ht9LlIcR+9vpu+xR7Hjvn+G30uXQz/iV/S+/ahysE93i+cZ0gmjubNjeYJRhfW6HaedZtNqowRMbb7q8eTg+Da3NmxvMF9sA1C3kSi3Q7TzqWYgOJfLck9q30lbsGujJeKcO266mbinbZM1F8fu5R+P8AdKlCi+P3co/H+6Vo1nZsnl6JQZNTA3e8PzbOiEq01MDd7w/Ns6IXP9M67KdPzluoQhdlqc4rxCEG57zyLTQhB9M1jlC6CEIMVTvStJCEH3Dvgt9CEGKp3q0kIQfUesco9K6CEIMc+9K0UIQCEIQfUWsco9Kz1nB5fsQhBrLPSa/IhCDJV6hyrUQhB6zWOULooQgFEcofe7v94F6hAiqPu45R6VYbFHvdni/ahCDuIQhBrVnAtZCEGek1+RbaEIBCEIBRjHreReMeihCz6vs2V5eiUQZrHKPSmpHqHIEIWT07+X6V4Plo4f72m8QpcIQoeodcf0jn5wnWJne/03fYuFjn3x9BvpcvEKeb8Wv6Sv24cNCELmMwUoxF30vI30lCFp0ner/vhZi64S9RvHjuTPH+wrxC6uq7NmrL0yhhTNwR3CLxG9EIQsPp3VZTg5y20IQus0v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dirty="0">
              <a:solidFill>
                <a:schemeClr val="tx1"/>
              </a:solidFill>
            </a:endParaRPr>
          </a:p>
        </p:txBody>
      </p:sp>
      <p:sp>
        <p:nvSpPr>
          <p:cNvPr id="7174" name="AutoShape 6" descr="data:image/jpeg;base64,/9j/4AAQSkZJRgABAQAAAQABAAD/2wCEAAkGBxMSEhQUERQWFBQVFxcXEhgXFx4ZGxgdFhQWFhcVGB8eHygiGxolHRgcITEhJSkrLjIuGB8zODMsNzQtLiwBCgoKDgwOGxAQGjciHB44Lzc0KzQ2NCs3NCwsMDc0Li8sLCw3NCwrNTUsLDQsLiwsLDQsNjQ0NywrLCwsNDAsNP/AABEIADEBtgMBIgACEQEDEQH/xAAcAAACAgMBAQAAAAAAAAAAAAAABwYIAwQFAQL/xABQEAABAwIABwcMDgoCAwAAAAABAAIDBBEFBgcSITFREzJBYXGRsggUFyIzNFRygaKx0hYjNUJSU2JzgqHBwsPRFTZjdIOEkpOz8EPTJCbh/8QAGQEBAAMBAQAAAAAAAAAAAAAAAAIDBAUB/8QAKREBAAIBAgUDBAMBAAAAAAAAAAECAwQREjEyM1EFIUEUFTSBQnHwIv/aAAwDAQACEQMRAD8AhNRlBwoHuArZbBxA3vAT8lY+yFhTw2XzfVUdqd+/xndIrGgsx+lp/wBAdcbo7d+tc/dNGdnW32q1/Ikb2QsKeGy+b6qco/Vn+S+6q6IJOMoeFRp69l8obby9qrG4lYyMwhSR1DLAntZW/AeN837RxEKpaneSHG7rCrzJXWp6gtZJfUx17Mk4hpsTsI2IHVlRwjLT4NnlgeY5G5ua5usXeAdaQHZCwp4bL5vqp65ZPcmo+h0wqyIGNk/x2whNhKkimq5Hxvks9pzbEZjjbQ3aFOsueMFVRspDSzOhL3Sh+bbTmtYRe4O086U2TH3Wovnfw3pi9Uce0ofHm6MaBc9kLCnhsvm+qjshYU8Nl831VGrLxBJuyFhTw2XzfVXj8oeFQD/5sur5PqqNL5m0A30aCgtJjXhOWLAsk8by2YUzHh415xDLu+tIPshYU8Nl831U8cdf1fl/dI+ixVoQSbshYU8Nl831UdkLCnhsvm+qo00XNhrOgeVS7sYYX8Dd/dh/7EHYyfY7YQmwlSRTVUkkb5LPac2xGY420N2hTPLpjFVUZo+tZ3w7oJ8/Nt22buObe4OrOPOoniDk/wAJU+EaWaalcyOOQue4yRmwzHDU15Os7F2OqO31ByVH4CBf9kLCnhsvm+qjshYU8Nl831VGV0sBYBqa15jpYjK9oznAOa2wva/bEBB2oMpWFWG/Xj3cTmsI6N1NMV8t0gc1mEImuYSAZYhZzeNzNThyEHiKVmF8Ez0shiqYnwyWvmvGsH3wOpw0awSNBWkguXRVbJo2yROD43gOY5puCDqIWZJzqecMudHUUjjdsZEsXyQ8kPaOLOF+UlbWXLHN0DBQwOtJM3OncNbYzcBg2F1j5BxhBlx5ywxUznQ0LWzyjQ6Qn2th4QLaXkcVhx8CVGFsf8JVBu+rkYPgxHcgOTNsfrUZCCUHSGMNZr67qf78nrLt4Fyk4TpiLVLpWj3s3tgPlPbfWooWEC5BA22NudfKCyGIOVKCvLYZgKepOhrS67JD+zcbafknTypgql7SQQQbEG4I1gjSCONWUyQ44OwhSlsxBqICGyH4bSO0k5TqPGONBysuWMFVRspTSzOhL3vDy22kBoI1gpS9kLCnhsvm+qmP1Rnc6Lx5OgEkkEm7IWFPDZfN9VZIso+FWm/Xkh4iGEdFcfAWAKmteY6SIyvaM5wDmtsL2v2xARhvF+qo3BtVA+Eu3ucAWu25rgS08gKBkYsZbZ2Oa2vjbLGTZ0kYzXt483SHcmg8upNWpw3urI5aWRropGhzHixDrmxGnhHwRc69BVUE4up7w44ST0bjdpbu0Y2EENktsBu08qB2QOJaC4WJAuF9oUdxzr5IWRmJxaS4g24dCry5Ix0m0/CNrcMbpEhLL2Q1Pxrvq/JTjF3CwqIgTv26Hjj28hVGDWUzW4Y9pQpli07OqhauFZC2GVzTYtjeQdhDSQUvPZDU/Gu+r8l7n1VcExFo5vb5IpzM1C4uKVW+WDOkcXOznC54rLi424WminzY5C1uY02FtZLvyXt9TWmKMkx7STkiK8SaISy9kNT8a76vyR7Ian4131fks/3LH4lD6ivgzUJZeyGp+Nd9X5KUYm18krJTI8uLSLX4NBVmHW0y34YiUq5otOySoS0lxgqQ4jdXazs28i+fZDU/Gu+r8lX9yx+JR+or4M1CWXshqfjXfV+SPZDU/Gu+r8k+5Y/En1FfBmoUFxewzPJKQ+QuGYTbRrzm8XGvFoxamuSvFEJ1yRaN1banfv8AGd0isayVO/f4zukVjWlYsWP1Z/kvuquisWP1Z/kvuquiD1rSdQvycWkrwhdvEeYMwjRkgEGdkbgdREp3JwPFZ5W7lFxTODat0QB3F9305Ontb6WX4S06OZBO6DGc4RxfrIJDeppYhfa9jSMyTj0Cx4xxhJxbuCMKSU73OjO/jfE9p1ObI0tIPPccYC0ggk+TH3Wovnfw3q0k9Kx9s9jX21ZzQbX2XVW8mPutRfO/hvVqkC/yy0sbcEzFrGtOdHqaB/yDYq3Ky+Wv3Jn8aP8AyBVoQdbFEXr6IHSOuqa/99iti7B0J1xRnlY38lU/E/3Qov3um/zsVukETyptAwRWgCwENgBytVWlabKr7k1vzR6QVWUHrXWII4CCPImD2ZsKbaf+0fXS+AXf9g2E/Aaj+j/6gamSrKFW4QrHQ1JizBE5/aMzTcFoGnOOjStHqjt9QclR+AtfIti1WU1e59RTSws3FzQ57bC5c3R9S2OqO31ByVH4CBMqe5HMYKaiq5ZKqTc2OizWnNc65zgbdqCoEhBP8sON9PhGeDrW5ZCx4Ly3Nzi9zTYA6bDN84qAIUmxExOfhOUxsmiizLF+cbvI2sb77lvoQTXqdqVxqKuS3aiNjL8Fy4utzBQjKRXmfCdW8m9pCxvEIwGgfUVZPFHFmDB1OIKcG1857nb57iAC93MNGoAKsuPVKYsI1jDrEzz/AFHPHpQcJN3IfiVDUNfW1LBIGSZkDHC7btDXOkI4bE2HGClEn51P+GWPo5KUkCWKRzw3hLJLODvI7OHMgZ0lFG5uY6NhbqzS0W5lXfLJibHQVEclO3NgnDu0GqN7bXa35JBuBwWdxKx6R3VCYaje+npWEOfHnSy297nDNY08ZFzbk2oE+mDkNwgY8KNZftZ45GEbS0bo0+TNdzpfKc5FaUvwvAR/xMlkP9sx/fQTTqjO50XjydAJJJ29UZ3Oi8eToBJJBP8AI1h6moquWSqlETHRZrSQTc5wNtAK62WTHqkro4oKQmXMfnvkzS0DtSA1ucASTfZwJVIQCY2QWInChcNTaeTO8rowB/uxLyGJz3BjAXOcbNa0XJOwAaSrGZHsSn4PgfJUC1RPbOb8Wwb1h+VpJPLZAwlFMoHc4vHPRUrUUygdzi8c9FZtZ2LK8vRKErfwLhJ1PKHjVqeNo4fLwrRaLkLZwnQugkLHcrTtB1ELgU4q/wDdfhijePeDGwlM19LK5pu10TyDysKV67uBcMZkM0Dz2ro5Nz4nFh7XkPpXCWnV5ozcNo8LMt+LaTBxH72+m77FHseO+f4bfS5SHEfvb6bvsUex475/ht9Llpz/AIlf0sv2ocfB0QdLG12kOe0HkJAKn/sXpPi/Pd+aXAKydcP+G7+orHgzUxxMWpxKqXivONzD9i9J8X57vzW9g/BkUAcIm5odr0k6uUpXdcP+G7+oph4nOJpWEkk3fr0+/cuhpc+PJk2rSInyvx3rafaNmi/EuIkndH6Tfg4fIuPjJi+ymY1zXucXOtptsvwJgKL4/dyj8f7pUtTpsVcVrRX3MmOsVmYhBlMaHFCOSNjzI8FzWuIFuEX2KHJqYG73h+bZ0QsegxUyWmLRuqw1i0zu5uDsVo4XFwe8kgjTbhIOziQu+hdemGlI2rDVFIjkplU79/jO6RWNZqqM579B3zuA/CKx5h2HmKtSWJH6s/yX3VXRWMA/9Z4+svuquu5nYeYoOjiv37R/vNP/AJmKyeUnFJuEqN0YA3aO76d2xwG95HDQfIeBVuxXYevaTQe+afg/bMVvEFMHsLSWuBa5pIcDoIINiDxg6F8ptZdMTjFKK6BvaSnNqABvX+9k5HDQeMDalPmHYeYoJLkx91qL538N6tUqr5MWH9K0Wg912fs3q1CCC5a/cmfxo/8AIFWhWXy1C+CZrfCj/wAgVasw7DzFB1cT/dCi/e6b/OxW6VRsUGHr+i0Hvum4P28atygimVX3Jrfmj0gqsq02VQXwTW2+KPSaqt5h2HmKDxjrEHYQeY3TU7OlX4NB/U5KzMOw8xRmHYeYoHFgDLNVT1VPC6nha2aaKJxDnXAkkawkcYuvrqjt9QclR+AlnibGf0hQ6D33TcB+PYmb1RrSTQWBOio1D5hAmFLcnuLgwgauGw3QU5fATwSNd2ungB1HlUUzDsPMUz+p+aRXTXBHtGz5YQLCRhaS1wIc0kOB1gg2IPGCtnBOEpKaaOeE5skTg5p22Olp2tI0EbCp/lwxXNPWCpjb7VU6XWG9lbvgdmcLEceclvmHYeYoLd4s4cjraaKoiPayNuRwtcNDmHjBuEn8veKzmzNr423jeGxz2965uhjzxOGjlaNq0MiGNRpak0ktxDUuGZfU2XQByZ4AbyhqflbSMmjfHK0PjeC17XC4IOsFBTVZ6Gskhe2SF7o5G71zDYj/AHYmZjtkdnhc6TB/t8OvcyfbWcQvoePLfl1pY1lO+F2ZMx0bh717S08xQSmXKbhZzcw1jrEWuI4mu/qDAQeO91FJpXPcXPJc5xu5xNySeEk61jutvBmDZqh2ZTxPmdqsxpdzkaB5UGqn1kGxXdBBJWTNzXz2bCDrEbdOdxZzr+QBcrELI47ObNhO1gQW07Te9tI3UjRb5IvxngTrY0AAAWA0ADULcAQJzqjO50XjydAJJJ3dUW0mOjsCe3k1eIEk8w7DzFBOsj2LlNXVUsdXHujGxZzRnvZY5wF7scDqTe7E2CPBT/fn/wCxLfqfWkV09wR7Rs+WE/0HGwJirRUfetNHEeFwbdx5XG7jzrsoQgFFMoHc4vHPRUrUUygdzi8c9FZtZ2LK8vRKFx6xyj0piYx4I64hBaPbGC7OPRpb5fSl3HrHKPSm7HqHIFg9PpGSt625TspwRFomJKEi2g6+FeKVY6YGzTu7B2ru6DYeB3l9Kiqw5sU4rzWVNqzWdpMHEfvb6bvsUex475/ht9LlIcR+9vpu+xR7Hjvn+G30uXQz/iV/S+/ahysE93i+cZ0gmjubNjeYJRhfW6HaedZtNqowRMbb7q8eTg+Da3NmxvMF9sA1C3kSi3Q7TzqWYgOJfLck9q30lbsGujJeKcO266mbinbZM1F8fu5R+P8AdKlCi+P3co/H+6Vo1nZsnl6JQZNTA3e8PzbOiEq01MDd7w/Ns6IXP9M67KdPzluoQhdlqc4rxCEG57zyLTQhB9M1jlC6CEIMVTvStJCEH3Dvgt9CEGKp3q0kIQfUesco9K6CEIMc+9K0UIQCEIQfUWsco9Kz1nB5fsQhBrLPSa/IhCDJV6hyrUQhB6zWOULooQgFEcofe7v94F6hAiqPu45R6VYbFHvdni/ahCDuIQhBrVnAtZCEGek1+RbaEIBCEIBRjHreReMeihCz6vs2V5eiUQZrHKPSmpHqHIEIWT07+X6V4Plo4f72m8QpcIQoeodcf0jn5wnWJne/03fYuFjn3x9BvpcvEKeb8Wv6Sv24cNCELmMwUoxF30vI30lCFp0ner/vhZi64S9RvHjuTPH+wrxC6uq7NmrL0yhhTNwR3CLxG9EIQsPp3VZTg5y20IQus0v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dirty="0">
              <a:solidFill>
                <a:schemeClr val="tx1"/>
              </a:solidFill>
            </a:endParaRPr>
          </a:p>
        </p:txBody>
      </p:sp>
      <p:sp>
        <p:nvSpPr>
          <p:cNvPr id="7175" name="AutoShape 8" descr="data:image/jpeg;base64,/9j/4AAQSkZJRgABAQAAAQABAAD/2wCEAAkGBxMSEhQUERQWFBQVFxcXEhgXFx4ZGxgdFhQWFhcVGB8eHygiGxolHRgcITEhJSkrLjIuGB8zODMsNzQtLiwBCgoKDgwOGxAQGjciHB44Lzc0KzQ2NCs3NCwsMDc0Li8sLCw3NCwrNTUsLDQsLiwsLDQsNjQ0NywrLCwsNDAsNP/AABEIADEBtgMBIgACEQEDEQH/xAAcAAACAgMBAQAAAAAAAAAAAAAABwYIAwQFAQL/xABQEAABAwIABwcMDgoCAwAAAAABAAIDBBEFBgcSITFREzJBYXGRsggUFyIzNFRygaKx0hYjNUJSU2JzgqHBwsPRFTZjdIOEkpOz8EPTJCbh/8QAGQEBAAMBAQAAAAAAAAAAAAAAAAIDBAUB/8QAKREBAAIBAgUDBAMBAAAAAAAAAAECAwQREjEyM1EFIUEUFTSBQnHwIv/aAAwDAQACEQMRAD8AhNRlBwoHuArZbBxA3vAT8lY+yFhTw2XzfVUdqd+/xndIrGgsx+lp/wBAdcbo7d+tc/dNGdnW32q1/Ikb2QsKeGy+b6qco/Vn+S+6q6IJOMoeFRp69l8obby9qrG4lYyMwhSR1DLAntZW/AeN837RxEKpaneSHG7rCrzJXWp6gtZJfUx17Mk4hpsTsI2IHVlRwjLT4NnlgeY5G5ua5usXeAdaQHZCwp4bL5vqp65ZPcmo+h0wqyIGNk/x2whNhKkimq5Hxvks9pzbEZjjbQ3aFOsueMFVRspDSzOhL3Sh+bbTmtYRe4O086U2TH3Wovnfw3pi9Uce0ofHm6MaBc9kLCnhsvm+qjshYU8Nl831VGrLxBJuyFhTw2XzfVXj8oeFQD/5sur5PqqNL5m0A30aCgtJjXhOWLAsk8by2YUzHh415xDLu+tIPshYU8Nl831U8cdf1fl/dI+ixVoQSbshYU8Nl831UdkLCnhsvm+qo00XNhrOgeVS7sYYX8Dd/dh/7EHYyfY7YQmwlSRTVUkkb5LPac2xGY420N2hTPLpjFVUZo+tZ3w7oJ8/Nt22buObe4OrOPOoniDk/wAJU+EaWaalcyOOQue4yRmwzHDU15Os7F2OqO31ByVH4CBf9kLCnhsvm+qjshYU8Nl831VGV0sBYBqa15jpYjK9oznAOa2wva/bEBB2oMpWFWG/Xj3cTmsI6N1NMV8t0gc1mEImuYSAZYhZzeNzNThyEHiKVmF8Ez0shiqYnwyWvmvGsH3wOpw0awSNBWkguXRVbJo2yROD43gOY5puCDqIWZJzqecMudHUUjjdsZEsXyQ8kPaOLOF+UlbWXLHN0DBQwOtJM3OncNbYzcBg2F1j5BxhBlx5ywxUznQ0LWzyjQ6Qn2th4QLaXkcVhx8CVGFsf8JVBu+rkYPgxHcgOTNsfrUZCCUHSGMNZr67qf78nrLt4Fyk4TpiLVLpWj3s3tgPlPbfWooWEC5BA22NudfKCyGIOVKCvLYZgKepOhrS67JD+zcbafknTypgql7SQQQbEG4I1gjSCONWUyQ44OwhSlsxBqICGyH4bSO0k5TqPGONBysuWMFVRspTSzOhL3vDy22kBoI1gpS9kLCnhsvm+qmP1Rnc6Lx5OgEkkEm7IWFPDZfN9VZIso+FWm/Xkh4iGEdFcfAWAKmteY6SIyvaM5wDmtsL2v2xARhvF+qo3BtVA+Eu3ucAWu25rgS08gKBkYsZbZ2Oa2vjbLGTZ0kYzXt483SHcmg8upNWpw3urI5aWRropGhzHixDrmxGnhHwRc69BVUE4up7w44ST0bjdpbu0Y2EENktsBu08qB2QOJaC4WJAuF9oUdxzr5IWRmJxaS4g24dCry5Ix0m0/CNrcMbpEhLL2Q1Pxrvq/JTjF3CwqIgTv26Hjj28hVGDWUzW4Y9pQpli07OqhauFZC2GVzTYtjeQdhDSQUvPZDU/Gu+r8l7n1VcExFo5vb5IpzM1C4uKVW+WDOkcXOznC54rLi424WminzY5C1uY02FtZLvyXt9TWmKMkx7STkiK8SaISy9kNT8a76vyR7Ian4131fks/3LH4lD6ivgzUJZeyGp+Nd9X5KUYm18krJTI8uLSLX4NBVmHW0y34YiUq5otOySoS0lxgqQ4jdXazs28i+fZDU/Gu+r8lX9yx+JR+or4M1CWXshqfjXfV+SPZDU/Gu+r8k+5Y/En1FfBmoUFxewzPJKQ+QuGYTbRrzm8XGvFoxamuSvFEJ1yRaN1banfv8AGd0isayVO/f4zukVjWlYsWP1Z/kvuquisWP1Z/kvuquiD1rSdQvycWkrwhdvEeYMwjRkgEGdkbgdREp3JwPFZ5W7lFxTODat0QB3F9305Ontb6WX4S06OZBO6DGc4RxfrIJDeppYhfa9jSMyTj0Cx4xxhJxbuCMKSU73OjO/jfE9p1ObI0tIPPccYC0ggk+TH3Wovnfw3q0k9Kx9s9jX21ZzQbX2XVW8mPutRfO/hvVqkC/yy0sbcEzFrGtOdHqaB/yDYq3Ky+Wv3Jn8aP8AyBVoQdbFEXr6IHSOuqa/99iti7B0J1xRnlY38lU/E/3Qov3um/zsVukETyptAwRWgCwENgBytVWlabKr7k1vzR6QVWUHrXWII4CCPImD2ZsKbaf+0fXS+AXf9g2E/Aaj+j/6gamSrKFW4QrHQ1JizBE5/aMzTcFoGnOOjStHqjt9QclR+AtfIti1WU1e59RTSws3FzQ57bC5c3R9S2OqO31ByVH4CBMqe5HMYKaiq5ZKqTc2OizWnNc65zgbdqCoEhBP8sON9PhGeDrW5ZCx4Ly3Nzi9zTYA6bDN84qAIUmxExOfhOUxsmiizLF+cbvI2sb77lvoQTXqdqVxqKuS3aiNjL8Fy4utzBQjKRXmfCdW8m9pCxvEIwGgfUVZPFHFmDB1OIKcG1857nb57iAC93MNGoAKsuPVKYsI1jDrEzz/AFHPHpQcJN3IfiVDUNfW1LBIGSZkDHC7btDXOkI4bE2HGClEn51P+GWPo5KUkCWKRzw3hLJLODvI7OHMgZ0lFG5uY6NhbqzS0W5lXfLJibHQVEclO3NgnDu0GqN7bXa35JBuBwWdxKx6R3VCYaje+npWEOfHnSy297nDNY08ZFzbk2oE+mDkNwgY8KNZftZ45GEbS0bo0+TNdzpfKc5FaUvwvAR/xMlkP9sx/fQTTqjO50XjydAJJJ29UZ3Oi8eToBJJBP8AI1h6moquWSqlETHRZrSQTc5wNtAK62WTHqkro4oKQmXMfnvkzS0DtSA1ucASTfZwJVIQCY2QWInChcNTaeTO8rowB/uxLyGJz3BjAXOcbNa0XJOwAaSrGZHsSn4PgfJUC1RPbOb8Wwb1h+VpJPLZAwlFMoHc4vHPRUrUUygdzi8c9FZtZ2LK8vRKErfwLhJ1PKHjVqeNo4fLwrRaLkLZwnQugkLHcrTtB1ELgU4q/wDdfhijePeDGwlM19LK5pu10TyDysKV67uBcMZkM0Dz2ro5Nz4nFh7XkPpXCWnV5ozcNo8LMt+LaTBxH72+m77FHseO+f4bfS5SHEfvb6bvsUex475/ht9Llpz/AIlf0sv2ocfB0QdLG12kOe0HkJAKn/sXpPi/Pd+aXAKydcP+G7+orHgzUxxMWpxKqXivONzD9i9J8X57vzW9g/BkUAcIm5odr0k6uUpXdcP+G7+oph4nOJpWEkk3fr0+/cuhpc+PJk2rSInyvx3rafaNmi/EuIkndH6Tfg4fIuPjJi+ymY1zXucXOtptsvwJgKL4/dyj8f7pUtTpsVcVrRX3MmOsVmYhBlMaHFCOSNjzI8FzWuIFuEX2KHJqYG73h+bZ0QsegxUyWmLRuqw1i0zu5uDsVo4XFwe8kgjTbhIOziQu+hdemGlI2rDVFIjkplU79/jO6RWNZqqM579B3zuA/CKx5h2HmKtSWJH6s/yX3VXRWMA/9Z4+svuquu5nYeYoOjiv37R/vNP/AJmKyeUnFJuEqN0YA3aO76d2xwG95HDQfIeBVuxXYevaTQe+afg/bMVvEFMHsLSWuBa5pIcDoIINiDxg6F8ptZdMTjFKK6BvaSnNqABvX+9k5HDQeMDalPmHYeYoJLkx91qL538N6tUqr5MWH9K0Wg912fs3q1CCC5a/cmfxo/8AIFWhWXy1C+CZrfCj/wAgVasw7DzFB1cT/dCi/e6b/OxW6VRsUGHr+i0Hvum4P28atygimVX3Jrfmj0gqsq02VQXwTW2+KPSaqt5h2HmKDxjrEHYQeY3TU7OlX4NB/U5KzMOw8xRmHYeYoHFgDLNVT1VPC6nha2aaKJxDnXAkkawkcYuvrqjt9QclR+AlnibGf0hQ6D33TcB+PYmb1RrSTQWBOio1D5hAmFLcnuLgwgauGw3QU5fATwSNd2ungB1HlUUzDsPMUz+p+aRXTXBHtGz5YQLCRhaS1wIc0kOB1gg2IPGCtnBOEpKaaOeE5skTg5p22Olp2tI0EbCp/lwxXNPWCpjb7VU6XWG9lbvgdmcLEceclvmHYeYoLd4s4cjraaKoiPayNuRwtcNDmHjBuEn8veKzmzNr423jeGxz2965uhjzxOGjlaNq0MiGNRpak0ktxDUuGZfU2XQByZ4AbyhqflbSMmjfHK0PjeC17XC4IOsFBTVZ6Gskhe2SF7o5G71zDYj/AHYmZjtkdnhc6TB/t8OvcyfbWcQvoePLfl1pY1lO+F2ZMx0bh717S08xQSmXKbhZzcw1jrEWuI4mu/qDAQeO91FJpXPcXPJc5xu5xNySeEk61jutvBmDZqh2ZTxPmdqsxpdzkaB5UGqn1kGxXdBBJWTNzXz2bCDrEbdOdxZzr+QBcrELI47ObNhO1gQW07Te9tI3UjRb5IvxngTrY0AAAWA0ADULcAQJzqjO50XjydAJJJ3dUW0mOjsCe3k1eIEk8w7DzFBOsj2LlNXVUsdXHujGxZzRnvZY5wF7scDqTe7E2CPBT/fn/wCxLfqfWkV09wR7Rs+WE/0HGwJirRUfetNHEeFwbdx5XG7jzrsoQgFFMoHc4vHPRUrUUygdzi8c9FZtZ2LK8vRKFx6xyj0piYx4I64hBaPbGC7OPRpb5fSl3HrHKPSm7HqHIFg9PpGSt625TspwRFomJKEi2g6+FeKVY6YGzTu7B2ru6DYeB3l9Kiqw5sU4rzWVNqzWdpMHEfvb6bvsUex475/ht9LlIcR+9vpu+xR7Hjvn+G30uXQz/iV/S+/ahysE93i+cZ0gmjubNjeYJRhfW6HaedZtNqowRMbb7q8eTg+Da3NmxvMF9sA1C3kSi3Q7TzqWYgOJfLck9q30lbsGujJeKcO266mbinbZM1F8fu5R+P8AdKlCi+P3co/H+6Vo1nZsnl6JQZNTA3e8PzbOiEq01MDd7w/Ns6IXP9M67KdPzluoQhdlqc4rxCEG57zyLTQhB9M1jlC6CEIMVTvStJCEH3Dvgt9CEGKp3q0kIQfUesco9K6CEIMc+9K0UIQCEIQfUWsco9Kz1nB5fsQhBrLPSa/IhCDJV6hyrUQhB6zWOULooQgFEcofe7v94F6hAiqPu45R6VYbFHvdni/ahCDuIQhBrVnAtZCEGek1+RbaEIBCEIBRjHreReMeihCz6vs2V5eiUQZrHKPSmpHqHIEIWT07+X6V4Plo4f72m8QpcIQoeodcf0jn5wnWJne/03fYuFjn3x9BvpcvEKeb8Wv6Sv24cNCELmMwUoxF30vI30lCFp0ner/vhZi64S9RvHjuTPH+wrxC6uq7NmrL0yhhTNwR3CLxG9EIQsPp3VZTg5y20IQus0v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dirty="0">
              <a:solidFill>
                <a:schemeClr val="tx1"/>
              </a:solidFill>
            </a:endParaRPr>
          </a:p>
        </p:txBody>
      </p:sp>
      <p:pic>
        <p:nvPicPr>
          <p:cNvPr id="7176" name="Picture 10" descr="Interopne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8" y="1147769"/>
            <a:ext cx="39544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InteropNet and Cormant DCIM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906"/>
            <a:ext cx="4288677" cy="39398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Interop Show</a:t>
            </a:r>
          </a:p>
          <a:p>
            <a:r>
              <a:rPr lang="en-US" dirty="0" smtClean="0"/>
              <a:t>Document all assets &amp; racks </a:t>
            </a:r>
          </a:p>
          <a:p>
            <a:r>
              <a:rPr lang="en-US" dirty="0" smtClean="0"/>
              <a:t>Manage physical capacity</a:t>
            </a:r>
          </a:p>
          <a:p>
            <a:r>
              <a:rPr lang="en-US" dirty="0" smtClean="0"/>
              <a:t>Monitor power and temperature in racks</a:t>
            </a:r>
          </a:p>
          <a:p>
            <a:r>
              <a:rPr lang="en-US" dirty="0" smtClean="0"/>
              <a:t>Manage and deliver show floor data network, including all connectivity</a:t>
            </a:r>
          </a:p>
          <a:p>
            <a:r>
              <a:rPr lang="en-US" dirty="0"/>
              <a:t>Mobile, paperless deployment process and procedure </a:t>
            </a:r>
            <a:endParaRPr lang="en-US" dirty="0" smtClean="0"/>
          </a:p>
          <a:p>
            <a:pPr lvl="1"/>
            <a:r>
              <a:rPr lang="en-US" dirty="0" smtClean="0"/>
              <a:t>Used to be spreadsheet driven</a:t>
            </a:r>
            <a:endParaRPr lang="en-US" dirty="0"/>
          </a:p>
          <a:p>
            <a:r>
              <a:rPr lang="en-US" dirty="0" smtClean="0"/>
              <a:t>Used </a:t>
            </a:r>
            <a:r>
              <a:rPr lang="en-US" dirty="0"/>
              <a:t>for troubleshooting during </a:t>
            </a:r>
            <a:r>
              <a:rPr lang="en-US" dirty="0" smtClean="0"/>
              <a:t>show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09" y="1545702"/>
            <a:ext cx="3200402" cy="18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77" y="3124438"/>
            <a:ext cx="3842951" cy="32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 Paperless Deployment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4" y="1910343"/>
            <a:ext cx="8787651" cy="4047130"/>
          </a:xfrm>
        </p:spPr>
      </p:pic>
    </p:spTree>
    <p:extLst>
      <p:ext uri="{BB962C8B-B14F-4D97-AF65-F5344CB8AC3E}">
        <p14:creationId xmlns:p14="http://schemas.microsoft.com/office/powerpoint/2010/main" val="3225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DCIM?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Myth - DCIM has one meaning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2906"/>
            <a:ext cx="6564086" cy="3939836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term DCIM is subjective in the eyes of analysts, end users and manufacturers.  </a:t>
            </a:r>
          </a:p>
          <a:p>
            <a:endParaRPr lang="en-US" dirty="0" smtClean="0"/>
          </a:p>
          <a:p>
            <a:r>
              <a:rPr lang="en-US" dirty="0" smtClean="0"/>
              <a:t>The term is so broad as to encompass so many different philosophies that apples to apples comparison between vendors is almost impossible.</a:t>
            </a:r>
          </a:p>
          <a:p>
            <a:endParaRPr lang="en-US" dirty="0" smtClean="0"/>
          </a:p>
          <a:p>
            <a:r>
              <a:rPr lang="en-US" dirty="0" smtClean="0"/>
              <a:t>There is a difference between “DCIM” and “DCIM Enabled” technology.  A thermal probe might be DCIM enabled but it is not a DCIM solution on its own.</a:t>
            </a:r>
          </a:p>
          <a:p>
            <a:endParaRPr lang="en-US" dirty="0" smtClean="0"/>
          </a:p>
          <a:p>
            <a:r>
              <a:rPr lang="en-US" dirty="0" smtClean="0"/>
              <a:t>Over 100 vendors now claiming to be DCIM, but only about 10 vendors offer a true DCIM suite</a:t>
            </a:r>
            <a:endParaRPr lang="en-US" dirty="0"/>
          </a:p>
        </p:txBody>
      </p:sp>
      <p:pic>
        <p:nvPicPr>
          <p:cNvPr id="15364" name="Picture 5" descr="#34480 Clip Art Graphic Of A Blue Guy Character Researching A Book With A Magnifying Glass by Jester Ar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19891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5" y="1617449"/>
            <a:ext cx="14938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>
          <a:xfrm>
            <a:off x="0" y="522528"/>
            <a:ext cx="9144000" cy="11652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What is DCIM?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493170"/>
            <a:ext cx="9144000" cy="10366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 </a:t>
            </a:r>
            <a:r>
              <a:rPr lang="en-US" alt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enter </a:t>
            </a:r>
            <a:r>
              <a:rPr lang="en-US" alt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nfrastructure </a:t>
            </a:r>
            <a:r>
              <a:rPr lang="en-US" altLang="en-US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anagement is the practice of Infrastructure Management within the walls of the Data Centre 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52425" y="2221604"/>
            <a:ext cx="8305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Many organizations are coming to the realization that the Data Centre infrastructure and assets can not be reliably and efficiently managed with a spreadsheet.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Verdana" pitchFamily="34" charset="0"/>
              </a:rPr>
              <a:t>The increased demand for DCIM solutions is driven by 2 major considerations;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0245" name="Picture 2" descr="http://www.monarch.averydennison.com/emea/images/istockphoto_5735314-business-graph-x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>
            <a:fillRect/>
          </a:stretch>
        </p:blipFill>
        <p:spPr bwMode="auto">
          <a:xfrm>
            <a:off x="6858000" y="37338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52425" y="4173223"/>
            <a:ext cx="670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defRPr sz="2800">
                <a:solidFill>
                  <a:srgbClr val="5D5E5B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D5E5B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5D5E5B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5D5E5B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Data Centre space is very dynamic, managing change in 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</a:rPr>
              <a:t>multiple spreadsheets </a:t>
            </a: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is inefficient and can become inaccurate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en-US" altLang="en-US" sz="20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Data Centre </a:t>
            </a:r>
            <a:r>
              <a:rPr lang="en-US" altLang="en-US" sz="2000" dirty="0" smtClean="0">
                <a:solidFill>
                  <a:schemeClr val="tx1"/>
                </a:solidFill>
                <a:latin typeface="Verdana" pitchFamily="34" charset="0"/>
              </a:rPr>
              <a:t>expense </a:t>
            </a:r>
            <a:r>
              <a:rPr lang="en-US" altLang="en-US" sz="2000" dirty="0">
                <a:solidFill>
                  <a:schemeClr val="tx1"/>
                </a:solidFill>
                <a:latin typeface="Verdana" pitchFamily="34" charset="0"/>
              </a:rPr>
              <a:t>in terms of assets and energy represent an ever increasing amount of the available budget.  </a:t>
            </a:r>
          </a:p>
        </p:txBody>
      </p:sp>
    </p:spTree>
    <p:extLst>
      <p:ext uri="{BB962C8B-B14F-4D97-AF65-F5344CB8AC3E}">
        <p14:creationId xmlns:p14="http://schemas.microsoft.com/office/powerpoint/2010/main" val="1220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rop 2014">
      <a:dk1>
        <a:srgbClr val="18153A"/>
      </a:dk1>
      <a:lt1>
        <a:sysClr val="window" lastClr="FFFFFF"/>
      </a:lt1>
      <a:dk2>
        <a:srgbClr val="002139"/>
      </a:dk2>
      <a:lt2>
        <a:srgbClr val="EEECE1"/>
      </a:lt2>
      <a:accent1>
        <a:srgbClr val="D63D25"/>
      </a:accent1>
      <a:accent2>
        <a:srgbClr val="C8D724"/>
      </a:accent2>
      <a:accent3>
        <a:srgbClr val="2D8EC2"/>
      </a:accent3>
      <a:accent4>
        <a:srgbClr val="B6AFA1"/>
      </a:accent4>
      <a:accent5>
        <a:srgbClr val="FFFFFE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Final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1083</TotalTime>
  <Words>1669</Words>
  <Application>Microsoft Office PowerPoint</Application>
  <PresentationFormat>On-screen Show (4:3)</PresentationFormat>
  <Paragraphs>224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Ensuring a Successful DCIM Project.  What You Need to Know.</vt:lpstr>
      <vt:lpstr>Cormant DCIM and Interop</vt:lpstr>
      <vt:lpstr>Cormant DCIM</vt:lpstr>
      <vt:lpstr>PowerPoint Presentation</vt:lpstr>
      <vt:lpstr>InteropNet and Cormant DCIM</vt:lpstr>
      <vt:lpstr>Interop Paperless Deployment</vt:lpstr>
      <vt:lpstr>What is DCIM?</vt:lpstr>
      <vt:lpstr>Myth - DCIM has one meaning</vt:lpstr>
      <vt:lpstr>What is DCIM?</vt:lpstr>
      <vt:lpstr>DCIM Models</vt:lpstr>
      <vt:lpstr>DCIM – not one size fits all</vt:lpstr>
      <vt:lpstr>DCIM One System or Many?</vt:lpstr>
      <vt:lpstr>How to Select a DCIM Solution</vt:lpstr>
      <vt:lpstr>DCIM Procurement, Questions to ask internally before you start</vt:lpstr>
      <vt:lpstr>DCIM Procurement, Questions to ask the DCIM Vendor</vt:lpstr>
      <vt:lpstr>Start on the DCIM Path</vt:lpstr>
      <vt:lpstr>DCIM Selection Process</vt:lpstr>
      <vt:lpstr>DCIM Proof-Of-Concept Evaluation</vt:lpstr>
      <vt:lpstr>What you will need to budget for</vt:lpstr>
      <vt:lpstr>Implementing and Effectively Using DCIM in your Data Center</vt:lpstr>
      <vt:lpstr>What should drive DCIM Implementation</vt:lpstr>
      <vt:lpstr>Post Implementation Process</vt:lpstr>
      <vt:lpstr>Where to start</vt:lpstr>
      <vt:lpstr>DCIM Deployment</vt:lpstr>
      <vt:lpstr>Why DCIM Implementations Can Fail</vt:lpstr>
      <vt:lpstr>It’s NOT Just Software</vt:lpstr>
      <vt:lpstr>DCIM Implementation Pitfalls to Avoid</vt:lpstr>
      <vt:lpstr>Disappointment: DCIM Myths</vt:lpstr>
      <vt:lpstr>Ensure DCIM Success</vt:lpstr>
      <vt:lpstr>Ongoing Success</vt:lpstr>
      <vt:lpstr>DCIM: What Works?</vt:lpstr>
      <vt:lpstr>PowerPoint Presentation</vt:lpstr>
    </vt:vector>
  </TitlesOfParts>
  <Company>Cormant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>Cormant DCIM</dc:subject>
  <dc:creator>Paul Goodison</dc:creator>
  <dc:description>www.Cormant.com
1 855 CORMANT
+1 805 747 4178</dc:description>
  <cp:lastModifiedBy>Julie Mullins</cp:lastModifiedBy>
  <cp:revision>78</cp:revision>
  <dcterms:created xsi:type="dcterms:W3CDTF">2010-04-12T23:12:02Z</dcterms:created>
  <dcterms:modified xsi:type="dcterms:W3CDTF">2014-04-10T21:55:28Z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