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3"/>
  </p:notesMasterIdLst>
  <p:sldIdLst>
    <p:sldId id="363" r:id="rId2"/>
    <p:sldId id="380" r:id="rId3"/>
    <p:sldId id="318" r:id="rId4"/>
    <p:sldId id="301" r:id="rId5"/>
    <p:sldId id="321" r:id="rId6"/>
    <p:sldId id="274" r:id="rId7"/>
    <p:sldId id="322" r:id="rId8"/>
    <p:sldId id="354" r:id="rId9"/>
    <p:sldId id="383" r:id="rId10"/>
    <p:sldId id="327" r:id="rId11"/>
    <p:sldId id="326" r:id="rId12"/>
    <p:sldId id="332" r:id="rId13"/>
    <p:sldId id="333" r:id="rId14"/>
    <p:sldId id="336" r:id="rId15"/>
    <p:sldId id="398" r:id="rId16"/>
    <p:sldId id="275" r:id="rId17"/>
    <p:sldId id="385" r:id="rId18"/>
    <p:sldId id="344" r:id="rId19"/>
    <p:sldId id="352" r:id="rId20"/>
    <p:sldId id="365" r:id="rId21"/>
    <p:sldId id="386" r:id="rId22"/>
    <p:sldId id="367" r:id="rId23"/>
    <p:sldId id="387" r:id="rId24"/>
    <p:sldId id="388" r:id="rId25"/>
    <p:sldId id="389" r:id="rId26"/>
    <p:sldId id="373" r:id="rId27"/>
    <p:sldId id="390" r:id="rId28"/>
    <p:sldId id="392" r:id="rId29"/>
    <p:sldId id="393" r:id="rId30"/>
    <p:sldId id="356" r:id="rId31"/>
    <p:sldId id="357" r:id="rId32"/>
    <p:sldId id="394" r:id="rId33"/>
    <p:sldId id="395" r:id="rId34"/>
    <p:sldId id="295" r:id="rId35"/>
    <p:sldId id="329" r:id="rId36"/>
    <p:sldId id="300" r:id="rId37"/>
    <p:sldId id="396" r:id="rId38"/>
    <p:sldId id="317" r:id="rId39"/>
    <p:sldId id="397" r:id="rId40"/>
    <p:sldId id="361" r:id="rId41"/>
    <p:sldId id="362" r:id="rId42"/>
  </p:sldIdLst>
  <p:sldSz cx="9144000" cy="6858000" type="screen4x3"/>
  <p:notesSz cx="6858000" cy="9144000"/>
  <p:embeddedFontLst>
    <p:embeddedFont>
      <p:font typeface="Calibri Light" panose="020F0302020204030204" pitchFamily="34" charset="0"/>
      <p:regular r:id="rId44"/>
      <p:italic r:id="rId45"/>
    </p:embeddedFont>
    <p:embeddedFont>
      <p:font typeface="Tahoma" panose="020B0604030504040204" pitchFamily="34" charset="0"/>
      <p:regular r:id="rId46"/>
      <p:bold r:id="rId47"/>
    </p:embeddedFont>
    <p:embeddedFont>
      <p:font typeface="Verdana" panose="020B0604030504040204" pitchFamily="34" charset="0"/>
      <p:regular r:id="rId48"/>
      <p:bold r:id="rId49"/>
      <p:italic r:id="rId50"/>
      <p:boldItalic r:id="rId51"/>
    </p:embeddedFont>
    <p:embeddedFont>
      <p:font typeface="ＭＳ Ｐゴシック" panose="020B0600070205080204" pitchFamily="34" charset="-128"/>
      <p:regular r:id="rId52"/>
    </p:embeddedFont>
    <p:embeddedFont>
      <p:font typeface="Calibri" panose="020F0502020204030204" pitchFamily="34" charset="0"/>
      <p:regular r:id="rId53"/>
      <p:bold r:id="rId54"/>
      <p:italic r:id="rId55"/>
      <p:boldItalic r:id="rId56"/>
    </p:embeddedFont>
  </p:embeddedFontLst>
  <p:custShowLst>
    <p:custShow name="AFCOM 1" id="0">
      <p:sldLst>
        <p:sld r:id="rId2"/>
        <p:sld r:id="rId3"/>
        <p:sld r:id="rId4"/>
        <p:sld r:id="rId5"/>
        <p:sld r:id="rId6"/>
        <p:sld r:id="rId7"/>
        <p:sld r:id="rId8"/>
        <p:sld r:id="rId9"/>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 r:id="rId35"/>
        <p:sld r:id="rId36"/>
        <p:sld r:id="rId37"/>
        <p:sld r:id="rId38"/>
        <p:sld r:id="rId39"/>
        <p:sld r:id="rId4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921"/>
    <a:srgbClr val="54D9DC"/>
    <a:srgbClr val="4CAF43"/>
    <a:srgbClr val="0094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69220" autoAdjust="0"/>
  </p:normalViewPr>
  <p:slideViewPr>
    <p:cSldViewPr snapToGrid="0">
      <p:cViewPr varScale="1">
        <p:scale>
          <a:sx n="46" d="100"/>
          <a:sy n="46" d="100"/>
        </p:scale>
        <p:origin x="-2034" y="-96"/>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koppy\Documents\Datacenter%20survey%202013\2013%20Datacenter%20survey%20DCIM%20results%20by%20datacenter%20siz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42440519587829301"/>
          <c:y val="4.9941456422638419E-2"/>
          <c:w val="0.552651161660348"/>
          <c:h val="0.88747049472517947"/>
        </c:manualLayout>
      </c:layout>
      <c:bar3DChart>
        <c:barDir val="bar"/>
        <c:grouping val="clustered"/>
        <c:varyColors val="0"/>
        <c:ser>
          <c:idx val="0"/>
          <c:order val="0"/>
          <c:invertIfNegative val="0"/>
          <c:cat>
            <c:strRef>
              <c:f>'Banner Tab'!$A$79:$A$86</c:f>
              <c:strCache>
                <c:ptCount val="8"/>
                <c:pt idx="0">
                  <c:v>Latency issues</c:v>
                </c:pt>
                <c:pt idx="1">
                  <c:v>Insufficient bandwidth into or out of the datacenter</c:v>
                </c:pt>
                <c:pt idx="2">
                  <c:v>Regulatory or compliance issues</c:v>
                </c:pt>
                <c:pt idx="3">
                  <c:v>Security breaches</c:v>
                </c:pt>
                <c:pt idx="4">
                  <c:v>Downtime due to natural disasters</c:v>
                </c:pt>
                <c:pt idx="5">
                  <c:v>Run out of IP addresses</c:v>
                </c:pt>
                <c:pt idx="6">
                  <c:v>Downtime due to system failure</c:v>
                </c:pt>
                <c:pt idx="7">
                  <c:v>Downtime due to human error</c:v>
                </c:pt>
              </c:strCache>
            </c:strRef>
          </c:cat>
          <c:val>
            <c:numRef>
              <c:f>'Banner Tab'!$B$79:$B$86</c:f>
              <c:numCache>
                <c:formatCode>###0.0</c:formatCode>
                <c:ptCount val="8"/>
                <c:pt idx="0">
                  <c:v>9.5121951219512191</c:v>
                </c:pt>
                <c:pt idx="1">
                  <c:v>18.048780487804876</c:v>
                </c:pt>
                <c:pt idx="2">
                  <c:v>23.170731707317074</c:v>
                </c:pt>
                <c:pt idx="3">
                  <c:v>34.878048780487802</c:v>
                </c:pt>
                <c:pt idx="4">
                  <c:v>37.560975609756099</c:v>
                </c:pt>
                <c:pt idx="5">
                  <c:v>37.804878048780445</c:v>
                </c:pt>
                <c:pt idx="6">
                  <c:v>42.68292682926829</c:v>
                </c:pt>
                <c:pt idx="7">
                  <c:v>49.756097560975604</c:v>
                </c:pt>
              </c:numCache>
            </c:numRef>
          </c:val>
        </c:ser>
        <c:dLbls>
          <c:showLegendKey val="0"/>
          <c:showVal val="0"/>
          <c:showCatName val="0"/>
          <c:showSerName val="0"/>
          <c:showPercent val="0"/>
          <c:showBubbleSize val="0"/>
        </c:dLbls>
        <c:gapWidth val="150"/>
        <c:shape val="box"/>
        <c:axId val="73624064"/>
        <c:axId val="32604160"/>
        <c:axId val="0"/>
      </c:bar3DChart>
      <c:catAx>
        <c:axId val="73624064"/>
        <c:scaling>
          <c:orientation val="minMax"/>
        </c:scaling>
        <c:delete val="0"/>
        <c:axPos val="l"/>
        <c:majorTickMark val="out"/>
        <c:minorTickMark val="none"/>
        <c:tickLblPos val="nextTo"/>
        <c:txPr>
          <a:bodyPr/>
          <a:lstStyle/>
          <a:p>
            <a:pPr>
              <a:defRPr sz="1200"/>
            </a:pPr>
            <a:endParaRPr lang="en-US"/>
          </a:p>
        </c:txPr>
        <c:crossAx val="32604160"/>
        <c:crosses val="autoZero"/>
        <c:auto val="1"/>
        <c:lblAlgn val="ctr"/>
        <c:lblOffset val="100"/>
        <c:noMultiLvlLbl val="0"/>
      </c:catAx>
      <c:valAx>
        <c:axId val="32604160"/>
        <c:scaling>
          <c:orientation val="minMax"/>
        </c:scaling>
        <c:delete val="0"/>
        <c:axPos val="b"/>
        <c:majorGridlines/>
        <c:numFmt formatCode="###0.0" sourceLinked="1"/>
        <c:majorTickMark val="out"/>
        <c:minorTickMark val="none"/>
        <c:tickLblPos val="nextTo"/>
        <c:crossAx val="73624064"/>
        <c:crosses val="autoZero"/>
        <c:crossBetween val="between"/>
      </c:valAx>
    </c:plotArea>
    <c:plotVisOnly val="1"/>
    <c:dispBlanksAs val="gap"/>
    <c:showDLblsOverMax val="0"/>
  </c:chart>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7680DF-F545-4E85-99C9-181676CB4653}" type="doc">
      <dgm:prSet loTypeId="urn:microsoft.com/office/officeart/2005/8/layout/chevronAccent+Icon" loCatId="process" qsTypeId="urn:microsoft.com/office/officeart/2005/8/quickstyle/simple2" qsCatId="simple" csTypeId="urn:microsoft.com/office/officeart/2005/8/colors/accent1_2" csCatId="accent1" phldr="1"/>
      <dgm:spPr/>
    </dgm:pt>
    <dgm:pt modelId="{A6219C92-9582-4C29-A38E-A7B06D5BBB51}">
      <dgm:prSet phldrT="[Text]" custT="1"/>
      <dgm:spPr/>
      <dgm:t>
        <a:bodyPr/>
        <a:lstStyle/>
        <a:p>
          <a:r>
            <a:rPr lang="en-US" sz="17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Set </a:t>
          </a:r>
          <a:r>
            <a:rPr lang="en-US" sz="1700" u="sng"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your</a:t>
          </a:r>
          <a:r>
            <a:rPr lang="en-US" sz="17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solution goals </a:t>
          </a:r>
          <a:endParaRPr lang="en-US" sz="17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dgm:t>
    </dgm:pt>
    <dgm:pt modelId="{738423A2-9EE0-4DA7-979D-047DE58EBE82}" type="parTrans" cxnId="{6FDE2F96-0A0B-4246-BE3A-C466E64A3643}">
      <dgm:prSet/>
      <dgm:spPr/>
      <dgm:t>
        <a:bodyPr/>
        <a:lstStyle/>
        <a:p>
          <a:endParaRPr lang="en-US"/>
        </a:p>
      </dgm:t>
    </dgm:pt>
    <dgm:pt modelId="{FA1DDC3E-EA85-4286-AAA1-7B45C66211D2}" type="sibTrans" cxnId="{6FDE2F96-0A0B-4246-BE3A-C466E64A3643}">
      <dgm:prSet/>
      <dgm:spPr/>
      <dgm:t>
        <a:bodyPr/>
        <a:lstStyle/>
        <a:p>
          <a:endParaRPr lang="en-US"/>
        </a:p>
      </dgm:t>
    </dgm:pt>
    <dgm:pt modelId="{E37AF9D4-4D96-4EB9-A50C-635C6785CD9F}">
      <dgm:prSet phldrT="[Text]" custT="1"/>
      <dgm:spPr/>
      <dgm:t>
        <a:bodyPr/>
        <a:lstStyle/>
        <a:p>
          <a:r>
            <a:rPr lang="en-US" sz="17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Consider your current &amp; future DC models</a:t>
          </a:r>
          <a:endParaRPr lang="en-US" sz="17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dgm:t>
    </dgm:pt>
    <dgm:pt modelId="{E4D6A539-42F6-406B-B58A-CD62208ACA22}" type="parTrans" cxnId="{27045BFB-7830-402B-86C1-93A0FA029C3C}">
      <dgm:prSet/>
      <dgm:spPr/>
      <dgm:t>
        <a:bodyPr/>
        <a:lstStyle/>
        <a:p>
          <a:endParaRPr lang="en-US"/>
        </a:p>
      </dgm:t>
    </dgm:pt>
    <dgm:pt modelId="{945076C1-427A-4690-BF8E-DA48D9B02F4C}" type="sibTrans" cxnId="{27045BFB-7830-402B-86C1-93A0FA029C3C}">
      <dgm:prSet/>
      <dgm:spPr/>
      <dgm:t>
        <a:bodyPr/>
        <a:lstStyle/>
        <a:p>
          <a:endParaRPr lang="en-US"/>
        </a:p>
      </dgm:t>
    </dgm:pt>
    <dgm:pt modelId="{32E8EFCA-7336-4541-91F6-0FA0764A9EF0}">
      <dgm:prSet phldrT="[Text]" custT="1"/>
      <dgm:spPr/>
      <dgm:t>
        <a:bodyPr/>
        <a:lstStyle/>
        <a:p>
          <a:r>
            <a:rPr lang="en-US" sz="17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Evaluate DCIM professional service offerings</a:t>
          </a:r>
          <a:endParaRPr lang="en-US" sz="17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dgm:t>
    </dgm:pt>
    <dgm:pt modelId="{04BE3F62-000E-4573-8B95-C2ED72E78BB5}" type="parTrans" cxnId="{BE547092-138C-4EBA-A4CF-3E06A8168672}">
      <dgm:prSet/>
      <dgm:spPr/>
      <dgm:t>
        <a:bodyPr/>
        <a:lstStyle/>
        <a:p>
          <a:endParaRPr lang="en-US"/>
        </a:p>
      </dgm:t>
    </dgm:pt>
    <dgm:pt modelId="{ABAA9C54-7377-43DC-92BC-C2CF86FFC1BE}" type="sibTrans" cxnId="{BE547092-138C-4EBA-A4CF-3E06A8168672}">
      <dgm:prSet/>
      <dgm:spPr/>
      <dgm:t>
        <a:bodyPr/>
        <a:lstStyle/>
        <a:p>
          <a:endParaRPr lang="en-US"/>
        </a:p>
      </dgm:t>
    </dgm:pt>
    <dgm:pt modelId="{930CCE4B-56A8-4153-9774-8140006ACF85}">
      <dgm:prSet custT="1"/>
      <dgm:spPr/>
      <dgm:t>
        <a:bodyPr/>
        <a:lstStyle/>
        <a:p>
          <a:r>
            <a:rPr lang="en-US" sz="17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Look for pilot or phased options</a:t>
          </a:r>
          <a:endParaRPr lang="en-US" sz="17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dgm:t>
    </dgm:pt>
    <dgm:pt modelId="{9691F504-7E9C-4507-8A30-2C257FB9501C}" type="parTrans" cxnId="{D6C155BF-ADCF-4104-877C-5A3BDEBA4798}">
      <dgm:prSet/>
      <dgm:spPr/>
      <dgm:t>
        <a:bodyPr/>
        <a:lstStyle/>
        <a:p>
          <a:endParaRPr lang="en-US"/>
        </a:p>
      </dgm:t>
    </dgm:pt>
    <dgm:pt modelId="{5361D15A-8C26-4DDA-8A99-C3761F939864}" type="sibTrans" cxnId="{D6C155BF-ADCF-4104-877C-5A3BDEBA4798}">
      <dgm:prSet/>
      <dgm:spPr/>
      <dgm:t>
        <a:bodyPr/>
        <a:lstStyle/>
        <a:p>
          <a:endParaRPr lang="en-US"/>
        </a:p>
      </dgm:t>
    </dgm:pt>
    <dgm:pt modelId="{F6400509-A2FE-4B47-9EE8-D70D6FB56DC4}">
      <dgm:prSet custT="1"/>
      <dgm:spPr/>
      <dgm:t>
        <a:bodyPr/>
        <a:lstStyle/>
        <a:p>
          <a:r>
            <a:rPr lang="en-US" sz="17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Contact customer references</a:t>
          </a:r>
          <a:endParaRPr lang="en-US" sz="17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dgm:t>
    </dgm:pt>
    <dgm:pt modelId="{11A80B60-97DB-4E4D-878D-7703D8D8E878}" type="parTrans" cxnId="{BA9DC6C5-3DC3-43E2-B517-D3BF0968E34D}">
      <dgm:prSet/>
      <dgm:spPr/>
      <dgm:t>
        <a:bodyPr/>
        <a:lstStyle/>
        <a:p>
          <a:endParaRPr lang="en-US"/>
        </a:p>
      </dgm:t>
    </dgm:pt>
    <dgm:pt modelId="{360BD5EE-9729-4BD8-9EB8-52670B6351AD}" type="sibTrans" cxnId="{BA9DC6C5-3DC3-43E2-B517-D3BF0968E34D}">
      <dgm:prSet/>
      <dgm:spPr/>
      <dgm:t>
        <a:bodyPr/>
        <a:lstStyle/>
        <a:p>
          <a:endParaRPr lang="en-US"/>
        </a:p>
      </dgm:t>
    </dgm:pt>
    <dgm:pt modelId="{98C0DA98-F290-460B-A870-9102F925930D}" type="pres">
      <dgm:prSet presAssocID="{717680DF-F545-4E85-99C9-181676CB4653}" presName="Name0" presStyleCnt="0">
        <dgm:presLayoutVars>
          <dgm:dir/>
          <dgm:resizeHandles val="exact"/>
        </dgm:presLayoutVars>
      </dgm:prSet>
      <dgm:spPr/>
    </dgm:pt>
    <dgm:pt modelId="{7CF3DE8E-FC82-40A5-9DD4-5749566B6A6B}" type="pres">
      <dgm:prSet presAssocID="{A6219C92-9582-4C29-A38E-A7B06D5BBB51}" presName="composite" presStyleCnt="0"/>
      <dgm:spPr/>
    </dgm:pt>
    <dgm:pt modelId="{97D65619-1FAE-46C2-8292-C82D6A7A0483}" type="pres">
      <dgm:prSet presAssocID="{A6219C92-9582-4C29-A38E-A7B06D5BBB51}" presName="bgChev" presStyleLbl="node1" presStyleIdx="0" presStyleCnt="5" custScaleX="101152" custScaleY="125467" custLinFactY="-77410" custLinFactNeighborX="-59" custLinFactNeighborY="-100000"/>
      <dgm:spPr/>
    </dgm:pt>
    <dgm:pt modelId="{B15D8F2A-BE5F-493F-AE05-4504ED233926}" type="pres">
      <dgm:prSet presAssocID="{A6219C92-9582-4C29-A38E-A7B06D5BBB51}" presName="txNode" presStyleLbl="fgAcc1" presStyleIdx="0" presStyleCnt="5" custScaleX="122832" custScaleY="385886" custLinFactNeighborX="-7154">
        <dgm:presLayoutVars>
          <dgm:bulletEnabled val="1"/>
        </dgm:presLayoutVars>
      </dgm:prSet>
      <dgm:spPr/>
      <dgm:t>
        <a:bodyPr/>
        <a:lstStyle/>
        <a:p>
          <a:endParaRPr lang="en-US"/>
        </a:p>
      </dgm:t>
    </dgm:pt>
    <dgm:pt modelId="{27A83C35-6FBA-4D55-98B6-53A4EF6C667A}" type="pres">
      <dgm:prSet presAssocID="{FA1DDC3E-EA85-4286-AAA1-7B45C66211D2}" presName="compositeSpace" presStyleCnt="0"/>
      <dgm:spPr/>
    </dgm:pt>
    <dgm:pt modelId="{1E4B0B65-F858-4B25-8771-5CA38B3EE094}" type="pres">
      <dgm:prSet presAssocID="{E37AF9D4-4D96-4EB9-A50C-635C6785CD9F}" presName="composite" presStyleCnt="0"/>
      <dgm:spPr/>
    </dgm:pt>
    <dgm:pt modelId="{B033D265-0F20-4908-AB69-A12246093CBD}" type="pres">
      <dgm:prSet presAssocID="{E37AF9D4-4D96-4EB9-A50C-635C6785CD9F}" presName="bgChev" presStyleLbl="node1" presStyleIdx="1" presStyleCnt="5" custScaleX="101152" custScaleY="125467" custLinFactY="-77410" custLinFactNeighborX="-59" custLinFactNeighborY="-100000"/>
      <dgm:spPr/>
    </dgm:pt>
    <dgm:pt modelId="{8C157357-AAD5-4679-91B5-8597D5E05492}" type="pres">
      <dgm:prSet presAssocID="{E37AF9D4-4D96-4EB9-A50C-635C6785CD9F}" presName="txNode" presStyleLbl="fgAcc1" presStyleIdx="1" presStyleCnt="5" custScaleX="122832" custScaleY="385886" custLinFactNeighborX="-7154">
        <dgm:presLayoutVars>
          <dgm:bulletEnabled val="1"/>
        </dgm:presLayoutVars>
      </dgm:prSet>
      <dgm:spPr/>
      <dgm:t>
        <a:bodyPr/>
        <a:lstStyle/>
        <a:p>
          <a:endParaRPr lang="en-US"/>
        </a:p>
      </dgm:t>
    </dgm:pt>
    <dgm:pt modelId="{EA686889-CBD2-465C-A215-1CB8ECB85F60}" type="pres">
      <dgm:prSet presAssocID="{945076C1-427A-4690-BF8E-DA48D9B02F4C}" presName="compositeSpace" presStyleCnt="0"/>
      <dgm:spPr/>
    </dgm:pt>
    <dgm:pt modelId="{42FEDB1F-FDB1-4261-A258-9DFB14F4B48C}" type="pres">
      <dgm:prSet presAssocID="{32E8EFCA-7336-4541-91F6-0FA0764A9EF0}" presName="composite" presStyleCnt="0"/>
      <dgm:spPr/>
    </dgm:pt>
    <dgm:pt modelId="{F8B7BD4F-4739-4FA4-B573-0F3A9BB8F274}" type="pres">
      <dgm:prSet presAssocID="{32E8EFCA-7336-4541-91F6-0FA0764A9EF0}" presName="bgChev" presStyleLbl="node1" presStyleIdx="2" presStyleCnt="5" custScaleX="101152" custScaleY="125467" custLinFactY="-77410" custLinFactNeighborX="-59" custLinFactNeighborY="-100000"/>
      <dgm:spPr/>
    </dgm:pt>
    <dgm:pt modelId="{E1202294-6D17-4C08-A803-E65FE729E5A7}" type="pres">
      <dgm:prSet presAssocID="{32E8EFCA-7336-4541-91F6-0FA0764A9EF0}" presName="txNode" presStyleLbl="fgAcc1" presStyleIdx="2" presStyleCnt="5" custScaleX="122832" custScaleY="385886" custLinFactNeighborX="-7154">
        <dgm:presLayoutVars>
          <dgm:bulletEnabled val="1"/>
        </dgm:presLayoutVars>
      </dgm:prSet>
      <dgm:spPr/>
      <dgm:t>
        <a:bodyPr/>
        <a:lstStyle/>
        <a:p>
          <a:endParaRPr lang="en-US"/>
        </a:p>
      </dgm:t>
    </dgm:pt>
    <dgm:pt modelId="{7C6B1530-D61D-40D8-BE0B-1CC065E16BC2}" type="pres">
      <dgm:prSet presAssocID="{ABAA9C54-7377-43DC-92BC-C2CF86FFC1BE}" presName="compositeSpace" presStyleCnt="0"/>
      <dgm:spPr/>
    </dgm:pt>
    <dgm:pt modelId="{0AECAA8D-2DB5-4F5E-8AAE-5ED1A26DDF19}" type="pres">
      <dgm:prSet presAssocID="{930CCE4B-56A8-4153-9774-8140006ACF85}" presName="composite" presStyleCnt="0"/>
      <dgm:spPr/>
    </dgm:pt>
    <dgm:pt modelId="{35515977-4B1B-4499-85AB-76B19E1109E1}" type="pres">
      <dgm:prSet presAssocID="{930CCE4B-56A8-4153-9774-8140006ACF85}" presName="bgChev" presStyleLbl="node1" presStyleIdx="3" presStyleCnt="5" custScaleX="101152" custScaleY="125467" custLinFactY="-77410" custLinFactNeighborX="-59" custLinFactNeighborY="-100000"/>
      <dgm:spPr/>
    </dgm:pt>
    <dgm:pt modelId="{49A4BD3F-090F-41CD-8503-59BAE02F1CF8}" type="pres">
      <dgm:prSet presAssocID="{930CCE4B-56A8-4153-9774-8140006ACF85}" presName="txNode" presStyleLbl="fgAcc1" presStyleIdx="3" presStyleCnt="5" custScaleX="122832" custScaleY="385886" custLinFactNeighborX="-7154">
        <dgm:presLayoutVars>
          <dgm:bulletEnabled val="1"/>
        </dgm:presLayoutVars>
      </dgm:prSet>
      <dgm:spPr/>
      <dgm:t>
        <a:bodyPr/>
        <a:lstStyle/>
        <a:p>
          <a:endParaRPr lang="en-US"/>
        </a:p>
      </dgm:t>
    </dgm:pt>
    <dgm:pt modelId="{649CD831-B580-49B8-BFB3-45B7DF7A158C}" type="pres">
      <dgm:prSet presAssocID="{5361D15A-8C26-4DDA-8A99-C3761F939864}" presName="compositeSpace" presStyleCnt="0"/>
      <dgm:spPr/>
    </dgm:pt>
    <dgm:pt modelId="{095567E4-0DDA-4B5C-B465-00DD93942151}" type="pres">
      <dgm:prSet presAssocID="{F6400509-A2FE-4B47-9EE8-D70D6FB56DC4}" presName="composite" presStyleCnt="0"/>
      <dgm:spPr/>
    </dgm:pt>
    <dgm:pt modelId="{D6D3B95B-9F96-40BF-B0A7-F2E07296F36D}" type="pres">
      <dgm:prSet presAssocID="{F6400509-A2FE-4B47-9EE8-D70D6FB56DC4}" presName="bgChev" presStyleLbl="node1" presStyleIdx="4" presStyleCnt="5" custScaleX="101152" custScaleY="125467" custLinFactY="-77410" custLinFactNeighborX="-59" custLinFactNeighborY="-100000"/>
      <dgm:spPr/>
    </dgm:pt>
    <dgm:pt modelId="{7E372E29-F01F-4B73-A3FB-B7F020E1572A}" type="pres">
      <dgm:prSet presAssocID="{F6400509-A2FE-4B47-9EE8-D70D6FB56DC4}" presName="txNode" presStyleLbl="fgAcc1" presStyleIdx="4" presStyleCnt="5" custScaleX="122832" custScaleY="385886" custLinFactNeighborX="-7154">
        <dgm:presLayoutVars>
          <dgm:bulletEnabled val="1"/>
        </dgm:presLayoutVars>
      </dgm:prSet>
      <dgm:spPr/>
      <dgm:t>
        <a:bodyPr/>
        <a:lstStyle/>
        <a:p>
          <a:endParaRPr lang="en-US"/>
        </a:p>
      </dgm:t>
    </dgm:pt>
  </dgm:ptLst>
  <dgm:cxnLst>
    <dgm:cxn modelId="{227CD29F-9D69-4172-9788-060D9A4A3239}" type="presOf" srcId="{717680DF-F545-4E85-99C9-181676CB4653}" destId="{98C0DA98-F290-460B-A870-9102F925930D}" srcOrd="0" destOrd="0" presId="urn:microsoft.com/office/officeart/2005/8/layout/chevronAccent+Icon"/>
    <dgm:cxn modelId="{67CEF7CB-B893-45EC-B999-8299CD0B2045}" type="presOf" srcId="{E37AF9D4-4D96-4EB9-A50C-635C6785CD9F}" destId="{8C157357-AAD5-4679-91B5-8597D5E05492}" srcOrd="0" destOrd="0" presId="urn:microsoft.com/office/officeart/2005/8/layout/chevronAccent+Icon"/>
    <dgm:cxn modelId="{6FDE2F96-0A0B-4246-BE3A-C466E64A3643}" srcId="{717680DF-F545-4E85-99C9-181676CB4653}" destId="{A6219C92-9582-4C29-A38E-A7B06D5BBB51}" srcOrd="0" destOrd="0" parTransId="{738423A2-9EE0-4DA7-979D-047DE58EBE82}" sibTransId="{FA1DDC3E-EA85-4286-AAA1-7B45C66211D2}"/>
    <dgm:cxn modelId="{7272F9C3-16EB-4785-8313-BF6300766544}" type="presOf" srcId="{930CCE4B-56A8-4153-9774-8140006ACF85}" destId="{49A4BD3F-090F-41CD-8503-59BAE02F1CF8}" srcOrd="0" destOrd="0" presId="urn:microsoft.com/office/officeart/2005/8/layout/chevronAccent+Icon"/>
    <dgm:cxn modelId="{BA9DC6C5-3DC3-43E2-B517-D3BF0968E34D}" srcId="{717680DF-F545-4E85-99C9-181676CB4653}" destId="{F6400509-A2FE-4B47-9EE8-D70D6FB56DC4}" srcOrd="4" destOrd="0" parTransId="{11A80B60-97DB-4E4D-878D-7703D8D8E878}" sibTransId="{360BD5EE-9729-4BD8-9EB8-52670B6351AD}"/>
    <dgm:cxn modelId="{D4CC2D02-4F74-4956-91C2-991C692307FB}" type="presOf" srcId="{32E8EFCA-7336-4541-91F6-0FA0764A9EF0}" destId="{E1202294-6D17-4C08-A803-E65FE729E5A7}" srcOrd="0" destOrd="0" presId="urn:microsoft.com/office/officeart/2005/8/layout/chevronAccent+Icon"/>
    <dgm:cxn modelId="{890FE968-C0AA-4E16-86EB-C35AF7FCAABE}" type="presOf" srcId="{F6400509-A2FE-4B47-9EE8-D70D6FB56DC4}" destId="{7E372E29-F01F-4B73-A3FB-B7F020E1572A}" srcOrd="0" destOrd="0" presId="urn:microsoft.com/office/officeart/2005/8/layout/chevronAccent+Icon"/>
    <dgm:cxn modelId="{FA8C14D5-998D-475F-967B-132120A2589E}" type="presOf" srcId="{A6219C92-9582-4C29-A38E-A7B06D5BBB51}" destId="{B15D8F2A-BE5F-493F-AE05-4504ED233926}" srcOrd="0" destOrd="0" presId="urn:microsoft.com/office/officeart/2005/8/layout/chevronAccent+Icon"/>
    <dgm:cxn modelId="{D6C155BF-ADCF-4104-877C-5A3BDEBA4798}" srcId="{717680DF-F545-4E85-99C9-181676CB4653}" destId="{930CCE4B-56A8-4153-9774-8140006ACF85}" srcOrd="3" destOrd="0" parTransId="{9691F504-7E9C-4507-8A30-2C257FB9501C}" sibTransId="{5361D15A-8C26-4DDA-8A99-C3761F939864}"/>
    <dgm:cxn modelId="{BE547092-138C-4EBA-A4CF-3E06A8168672}" srcId="{717680DF-F545-4E85-99C9-181676CB4653}" destId="{32E8EFCA-7336-4541-91F6-0FA0764A9EF0}" srcOrd="2" destOrd="0" parTransId="{04BE3F62-000E-4573-8B95-C2ED72E78BB5}" sibTransId="{ABAA9C54-7377-43DC-92BC-C2CF86FFC1BE}"/>
    <dgm:cxn modelId="{27045BFB-7830-402B-86C1-93A0FA029C3C}" srcId="{717680DF-F545-4E85-99C9-181676CB4653}" destId="{E37AF9D4-4D96-4EB9-A50C-635C6785CD9F}" srcOrd="1" destOrd="0" parTransId="{E4D6A539-42F6-406B-B58A-CD62208ACA22}" sibTransId="{945076C1-427A-4690-BF8E-DA48D9B02F4C}"/>
    <dgm:cxn modelId="{F12D7C55-744B-43A4-9414-EF6BE6A1A07B}" type="presParOf" srcId="{98C0DA98-F290-460B-A870-9102F925930D}" destId="{7CF3DE8E-FC82-40A5-9DD4-5749566B6A6B}" srcOrd="0" destOrd="0" presId="urn:microsoft.com/office/officeart/2005/8/layout/chevronAccent+Icon"/>
    <dgm:cxn modelId="{B7E44E94-A28F-4A42-A05A-90DDD2521670}" type="presParOf" srcId="{7CF3DE8E-FC82-40A5-9DD4-5749566B6A6B}" destId="{97D65619-1FAE-46C2-8292-C82D6A7A0483}" srcOrd="0" destOrd="0" presId="urn:microsoft.com/office/officeart/2005/8/layout/chevronAccent+Icon"/>
    <dgm:cxn modelId="{6D5C7CCB-7548-42D7-9470-6BC8186A1CE2}" type="presParOf" srcId="{7CF3DE8E-FC82-40A5-9DD4-5749566B6A6B}" destId="{B15D8F2A-BE5F-493F-AE05-4504ED233926}" srcOrd="1" destOrd="0" presId="urn:microsoft.com/office/officeart/2005/8/layout/chevronAccent+Icon"/>
    <dgm:cxn modelId="{B82698B9-6A87-492A-BD25-C3C298C47FE6}" type="presParOf" srcId="{98C0DA98-F290-460B-A870-9102F925930D}" destId="{27A83C35-6FBA-4D55-98B6-53A4EF6C667A}" srcOrd="1" destOrd="0" presId="urn:microsoft.com/office/officeart/2005/8/layout/chevronAccent+Icon"/>
    <dgm:cxn modelId="{7AE73296-0097-4BD6-B63A-EBF709CEBFAD}" type="presParOf" srcId="{98C0DA98-F290-460B-A870-9102F925930D}" destId="{1E4B0B65-F858-4B25-8771-5CA38B3EE094}" srcOrd="2" destOrd="0" presId="urn:microsoft.com/office/officeart/2005/8/layout/chevronAccent+Icon"/>
    <dgm:cxn modelId="{F89B2950-DD92-43B4-BAAE-9EDD1EF94373}" type="presParOf" srcId="{1E4B0B65-F858-4B25-8771-5CA38B3EE094}" destId="{B033D265-0F20-4908-AB69-A12246093CBD}" srcOrd="0" destOrd="0" presId="urn:microsoft.com/office/officeart/2005/8/layout/chevronAccent+Icon"/>
    <dgm:cxn modelId="{1E8D165A-3D5A-4940-AD12-553AE3E61254}" type="presParOf" srcId="{1E4B0B65-F858-4B25-8771-5CA38B3EE094}" destId="{8C157357-AAD5-4679-91B5-8597D5E05492}" srcOrd="1" destOrd="0" presId="urn:microsoft.com/office/officeart/2005/8/layout/chevronAccent+Icon"/>
    <dgm:cxn modelId="{3CF556AD-2C8B-4028-99F4-2A7EBAEBC770}" type="presParOf" srcId="{98C0DA98-F290-460B-A870-9102F925930D}" destId="{EA686889-CBD2-465C-A215-1CB8ECB85F60}" srcOrd="3" destOrd="0" presId="urn:microsoft.com/office/officeart/2005/8/layout/chevronAccent+Icon"/>
    <dgm:cxn modelId="{3022BBFE-705A-46E0-8101-40C81300250A}" type="presParOf" srcId="{98C0DA98-F290-460B-A870-9102F925930D}" destId="{42FEDB1F-FDB1-4261-A258-9DFB14F4B48C}" srcOrd="4" destOrd="0" presId="urn:microsoft.com/office/officeart/2005/8/layout/chevronAccent+Icon"/>
    <dgm:cxn modelId="{AE97BBD2-FDE6-42B4-80E4-6BD20D16F6DB}" type="presParOf" srcId="{42FEDB1F-FDB1-4261-A258-9DFB14F4B48C}" destId="{F8B7BD4F-4739-4FA4-B573-0F3A9BB8F274}" srcOrd="0" destOrd="0" presId="urn:microsoft.com/office/officeart/2005/8/layout/chevronAccent+Icon"/>
    <dgm:cxn modelId="{CA63AA61-99E7-43D2-BAC6-EAE2C9A8B11F}" type="presParOf" srcId="{42FEDB1F-FDB1-4261-A258-9DFB14F4B48C}" destId="{E1202294-6D17-4C08-A803-E65FE729E5A7}" srcOrd="1" destOrd="0" presId="urn:microsoft.com/office/officeart/2005/8/layout/chevronAccent+Icon"/>
    <dgm:cxn modelId="{D2825089-1A50-4D36-9364-4EAC511F1BA2}" type="presParOf" srcId="{98C0DA98-F290-460B-A870-9102F925930D}" destId="{7C6B1530-D61D-40D8-BE0B-1CC065E16BC2}" srcOrd="5" destOrd="0" presId="urn:microsoft.com/office/officeart/2005/8/layout/chevronAccent+Icon"/>
    <dgm:cxn modelId="{05130CED-A946-4792-8335-E505BF94F7B5}" type="presParOf" srcId="{98C0DA98-F290-460B-A870-9102F925930D}" destId="{0AECAA8D-2DB5-4F5E-8AAE-5ED1A26DDF19}" srcOrd="6" destOrd="0" presId="urn:microsoft.com/office/officeart/2005/8/layout/chevronAccent+Icon"/>
    <dgm:cxn modelId="{F8E6B6FF-9756-4764-B068-2176A30DA2E2}" type="presParOf" srcId="{0AECAA8D-2DB5-4F5E-8AAE-5ED1A26DDF19}" destId="{35515977-4B1B-4499-85AB-76B19E1109E1}" srcOrd="0" destOrd="0" presId="urn:microsoft.com/office/officeart/2005/8/layout/chevronAccent+Icon"/>
    <dgm:cxn modelId="{04B71843-7762-49B3-9B1E-7E0D0EABDCB0}" type="presParOf" srcId="{0AECAA8D-2DB5-4F5E-8AAE-5ED1A26DDF19}" destId="{49A4BD3F-090F-41CD-8503-59BAE02F1CF8}" srcOrd="1" destOrd="0" presId="urn:microsoft.com/office/officeart/2005/8/layout/chevronAccent+Icon"/>
    <dgm:cxn modelId="{AD0F2BDA-42CD-4B45-8F68-021B7EAADDA1}" type="presParOf" srcId="{98C0DA98-F290-460B-A870-9102F925930D}" destId="{649CD831-B580-49B8-BFB3-45B7DF7A158C}" srcOrd="7" destOrd="0" presId="urn:microsoft.com/office/officeart/2005/8/layout/chevronAccent+Icon"/>
    <dgm:cxn modelId="{48AC280C-46ED-46C0-A55F-3C7A4C6E5827}" type="presParOf" srcId="{98C0DA98-F290-460B-A870-9102F925930D}" destId="{095567E4-0DDA-4B5C-B465-00DD93942151}" srcOrd="8" destOrd="0" presId="urn:microsoft.com/office/officeart/2005/8/layout/chevronAccent+Icon"/>
    <dgm:cxn modelId="{924406B4-1189-448B-8DA1-FFBA622D6EE8}" type="presParOf" srcId="{095567E4-0DDA-4B5C-B465-00DD93942151}" destId="{D6D3B95B-9F96-40BF-B0A7-F2E07296F36D}" srcOrd="0" destOrd="0" presId="urn:microsoft.com/office/officeart/2005/8/layout/chevronAccent+Icon"/>
    <dgm:cxn modelId="{4161E29E-0135-4D1E-AA47-E4FA7E762B80}" type="presParOf" srcId="{095567E4-0DDA-4B5C-B465-00DD93942151}" destId="{7E372E29-F01F-4B73-A3FB-B7F020E1572A}"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7680DF-F545-4E85-99C9-181676CB4653}" type="doc">
      <dgm:prSet loTypeId="urn:microsoft.com/office/officeart/2005/8/layout/process2" loCatId="process" qsTypeId="urn:microsoft.com/office/officeart/2005/8/quickstyle/simple2" qsCatId="simple" csTypeId="urn:microsoft.com/office/officeart/2005/8/colors/accent1_2" csCatId="accent1" phldr="1"/>
      <dgm:spPr/>
    </dgm:pt>
    <dgm:pt modelId="{A6219C92-9582-4C29-A38E-A7B06D5BBB51}">
      <dgm:prSet phldrT="[Text]" custT="1"/>
      <dgm:spPr/>
      <dgm:t>
        <a:bodyPr/>
        <a:lstStyle/>
        <a:p>
          <a:r>
            <a:rPr lang="en-US" sz="2400" dirty="0" smtClean="0"/>
            <a:t>Identify</a:t>
          </a:r>
          <a:endParaRPr lang="en-US" sz="2400" dirty="0"/>
        </a:p>
      </dgm:t>
    </dgm:pt>
    <dgm:pt modelId="{738423A2-9EE0-4DA7-979D-047DE58EBE82}" type="parTrans" cxnId="{6FDE2F96-0A0B-4246-BE3A-C466E64A3643}">
      <dgm:prSet/>
      <dgm:spPr/>
      <dgm:t>
        <a:bodyPr/>
        <a:lstStyle/>
        <a:p>
          <a:endParaRPr lang="en-US"/>
        </a:p>
      </dgm:t>
    </dgm:pt>
    <dgm:pt modelId="{FA1DDC3E-EA85-4286-AAA1-7B45C66211D2}" type="sibTrans" cxnId="{6FDE2F96-0A0B-4246-BE3A-C466E64A3643}">
      <dgm:prSet/>
      <dgm:spPr/>
      <dgm:t>
        <a:bodyPr/>
        <a:lstStyle/>
        <a:p>
          <a:endParaRPr lang="en-US" dirty="0"/>
        </a:p>
      </dgm:t>
    </dgm:pt>
    <dgm:pt modelId="{E37AF9D4-4D96-4EB9-A50C-635C6785CD9F}">
      <dgm:prSet phldrT="[Text]" custT="1"/>
      <dgm:spPr/>
      <dgm:t>
        <a:bodyPr/>
        <a:lstStyle/>
        <a:p>
          <a:r>
            <a:rPr lang="en-US" sz="2400" dirty="0" smtClean="0"/>
            <a:t>Rank</a:t>
          </a:r>
          <a:endParaRPr lang="en-US" sz="2400" dirty="0"/>
        </a:p>
      </dgm:t>
    </dgm:pt>
    <dgm:pt modelId="{E4D6A539-42F6-406B-B58A-CD62208ACA22}" type="parTrans" cxnId="{27045BFB-7830-402B-86C1-93A0FA029C3C}">
      <dgm:prSet/>
      <dgm:spPr/>
      <dgm:t>
        <a:bodyPr/>
        <a:lstStyle/>
        <a:p>
          <a:endParaRPr lang="en-US"/>
        </a:p>
      </dgm:t>
    </dgm:pt>
    <dgm:pt modelId="{945076C1-427A-4690-BF8E-DA48D9B02F4C}" type="sibTrans" cxnId="{27045BFB-7830-402B-86C1-93A0FA029C3C}">
      <dgm:prSet/>
      <dgm:spPr/>
      <dgm:t>
        <a:bodyPr/>
        <a:lstStyle/>
        <a:p>
          <a:endParaRPr lang="en-US" dirty="0"/>
        </a:p>
      </dgm:t>
    </dgm:pt>
    <dgm:pt modelId="{32E8EFCA-7336-4541-91F6-0FA0764A9EF0}">
      <dgm:prSet phldrT="[Text]" custT="1"/>
      <dgm:spPr/>
      <dgm:t>
        <a:bodyPr/>
        <a:lstStyle/>
        <a:p>
          <a:r>
            <a:rPr lang="en-US" sz="2400" dirty="0" smtClean="0"/>
            <a:t>Match vendor</a:t>
          </a:r>
          <a:endParaRPr lang="en-US" sz="2400" dirty="0"/>
        </a:p>
      </dgm:t>
    </dgm:pt>
    <dgm:pt modelId="{04BE3F62-000E-4573-8B95-C2ED72E78BB5}" type="parTrans" cxnId="{BE547092-138C-4EBA-A4CF-3E06A8168672}">
      <dgm:prSet/>
      <dgm:spPr/>
      <dgm:t>
        <a:bodyPr/>
        <a:lstStyle/>
        <a:p>
          <a:endParaRPr lang="en-US"/>
        </a:p>
      </dgm:t>
    </dgm:pt>
    <dgm:pt modelId="{ABAA9C54-7377-43DC-92BC-C2CF86FFC1BE}" type="sibTrans" cxnId="{BE547092-138C-4EBA-A4CF-3E06A8168672}">
      <dgm:prSet/>
      <dgm:spPr/>
      <dgm:t>
        <a:bodyPr/>
        <a:lstStyle/>
        <a:p>
          <a:endParaRPr lang="en-US"/>
        </a:p>
      </dgm:t>
    </dgm:pt>
    <dgm:pt modelId="{E160D153-0904-46BE-B794-2E5CF0A82A3E}" type="pres">
      <dgm:prSet presAssocID="{717680DF-F545-4E85-99C9-181676CB4653}" presName="linearFlow" presStyleCnt="0">
        <dgm:presLayoutVars>
          <dgm:resizeHandles val="exact"/>
        </dgm:presLayoutVars>
      </dgm:prSet>
      <dgm:spPr/>
    </dgm:pt>
    <dgm:pt modelId="{59092F30-B4D6-4091-89F8-C00B868B434A}" type="pres">
      <dgm:prSet presAssocID="{A6219C92-9582-4C29-A38E-A7B06D5BBB51}" presName="node" presStyleLbl="node1" presStyleIdx="0" presStyleCnt="3" custScaleY="49161">
        <dgm:presLayoutVars>
          <dgm:bulletEnabled val="1"/>
        </dgm:presLayoutVars>
      </dgm:prSet>
      <dgm:spPr>
        <a:prstGeom prst="rect">
          <a:avLst/>
        </a:prstGeom>
      </dgm:spPr>
      <dgm:t>
        <a:bodyPr/>
        <a:lstStyle/>
        <a:p>
          <a:endParaRPr lang="en-US"/>
        </a:p>
      </dgm:t>
    </dgm:pt>
    <dgm:pt modelId="{EB09986E-4B98-4E7F-BDDF-E2A5BCA5F9DF}" type="pres">
      <dgm:prSet presAssocID="{FA1DDC3E-EA85-4286-AAA1-7B45C66211D2}" presName="sibTrans" presStyleLbl="sibTrans2D1" presStyleIdx="0" presStyleCnt="2"/>
      <dgm:spPr/>
      <dgm:t>
        <a:bodyPr/>
        <a:lstStyle/>
        <a:p>
          <a:endParaRPr lang="en-US"/>
        </a:p>
      </dgm:t>
    </dgm:pt>
    <dgm:pt modelId="{015A6419-4F2F-4831-B97A-4495E3407840}" type="pres">
      <dgm:prSet presAssocID="{FA1DDC3E-EA85-4286-AAA1-7B45C66211D2}" presName="connectorText" presStyleLbl="sibTrans2D1" presStyleIdx="0" presStyleCnt="2"/>
      <dgm:spPr/>
      <dgm:t>
        <a:bodyPr/>
        <a:lstStyle/>
        <a:p>
          <a:endParaRPr lang="en-US"/>
        </a:p>
      </dgm:t>
    </dgm:pt>
    <dgm:pt modelId="{5E6CDEF9-10FD-4CF1-B827-3F499508C3DC}" type="pres">
      <dgm:prSet presAssocID="{E37AF9D4-4D96-4EB9-A50C-635C6785CD9F}" presName="node" presStyleLbl="node1" presStyleIdx="1" presStyleCnt="3" custScaleY="49161">
        <dgm:presLayoutVars>
          <dgm:bulletEnabled val="1"/>
        </dgm:presLayoutVars>
      </dgm:prSet>
      <dgm:spPr>
        <a:prstGeom prst="rect">
          <a:avLst/>
        </a:prstGeom>
      </dgm:spPr>
      <dgm:t>
        <a:bodyPr/>
        <a:lstStyle/>
        <a:p>
          <a:endParaRPr lang="en-US"/>
        </a:p>
      </dgm:t>
    </dgm:pt>
    <dgm:pt modelId="{7140CE52-609D-455C-AD57-1F6B30B22CC5}" type="pres">
      <dgm:prSet presAssocID="{945076C1-427A-4690-BF8E-DA48D9B02F4C}" presName="sibTrans" presStyleLbl="sibTrans2D1" presStyleIdx="1" presStyleCnt="2"/>
      <dgm:spPr/>
      <dgm:t>
        <a:bodyPr/>
        <a:lstStyle/>
        <a:p>
          <a:endParaRPr lang="en-US"/>
        </a:p>
      </dgm:t>
    </dgm:pt>
    <dgm:pt modelId="{E874EDCB-C398-400E-8CFD-B2160A8164F5}" type="pres">
      <dgm:prSet presAssocID="{945076C1-427A-4690-BF8E-DA48D9B02F4C}" presName="connectorText" presStyleLbl="sibTrans2D1" presStyleIdx="1" presStyleCnt="2"/>
      <dgm:spPr/>
      <dgm:t>
        <a:bodyPr/>
        <a:lstStyle/>
        <a:p>
          <a:endParaRPr lang="en-US"/>
        </a:p>
      </dgm:t>
    </dgm:pt>
    <dgm:pt modelId="{33784D9B-DFFA-44D7-B861-31AB83D0C22A}" type="pres">
      <dgm:prSet presAssocID="{32E8EFCA-7336-4541-91F6-0FA0764A9EF0}" presName="node" presStyleLbl="node1" presStyleIdx="2" presStyleCnt="3" custScaleY="49161" custLinFactNeighborY="1416">
        <dgm:presLayoutVars>
          <dgm:bulletEnabled val="1"/>
        </dgm:presLayoutVars>
      </dgm:prSet>
      <dgm:spPr>
        <a:prstGeom prst="rect">
          <a:avLst/>
        </a:prstGeom>
      </dgm:spPr>
      <dgm:t>
        <a:bodyPr/>
        <a:lstStyle/>
        <a:p>
          <a:endParaRPr lang="en-US"/>
        </a:p>
      </dgm:t>
    </dgm:pt>
  </dgm:ptLst>
  <dgm:cxnLst>
    <dgm:cxn modelId="{54FC9ECC-9231-417A-BA55-8CB7E5A59857}" type="presOf" srcId="{717680DF-F545-4E85-99C9-181676CB4653}" destId="{E160D153-0904-46BE-B794-2E5CF0A82A3E}" srcOrd="0" destOrd="0" presId="urn:microsoft.com/office/officeart/2005/8/layout/process2"/>
    <dgm:cxn modelId="{6FDE2F96-0A0B-4246-BE3A-C466E64A3643}" srcId="{717680DF-F545-4E85-99C9-181676CB4653}" destId="{A6219C92-9582-4C29-A38E-A7B06D5BBB51}" srcOrd="0" destOrd="0" parTransId="{738423A2-9EE0-4DA7-979D-047DE58EBE82}" sibTransId="{FA1DDC3E-EA85-4286-AAA1-7B45C66211D2}"/>
    <dgm:cxn modelId="{D9B0ABB7-F12B-4BAA-8403-C1BDE057F202}" type="presOf" srcId="{945076C1-427A-4690-BF8E-DA48D9B02F4C}" destId="{7140CE52-609D-455C-AD57-1F6B30B22CC5}" srcOrd="0" destOrd="0" presId="urn:microsoft.com/office/officeart/2005/8/layout/process2"/>
    <dgm:cxn modelId="{AC7D88B0-648B-4FCF-ABFC-E5940127CA83}" type="presOf" srcId="{945076C1-427A-4690-BF8E-DA48D9B02F4C}" destId="{E874EDCB-C398-400E-8CFD-B2160A8164F5}" srcOrd="1" destOrd="0" presId="urn:microsoft.com/office/officeart/2005/8/layout/process2"/>
    <dgm:cxn modelId="{EBD12545-1071-4B36-BFE3-01801D4B3A65}" type="presOf" srcId="{FA1DDC3E-EA85-4286-AAA1-7B45C66211D2}" destId="{015A6419-4F2F-4831-B97A-4495E3407840}" srcOrd="1" destOrd="0" presId="urn:microsoft.com/office/officeart/2005/8/layout/process2"/>
    <dgm:cxn modelId="{65904D6F-CD85-4520-A3D9-6246F248AB1A}" type="presOf" srcId="{E37AF9D4-4D96-4EB9-A50C-635C6785CD9F}" destId="{5E6CDEF9-10FD-4CF1-B827-3F499508C3DC}" srcOrd="0" destOrd="0" presId="urn:microsoft.com/office/officeart/2005/8/layout/process2"/>
    <dgm:cxn modelId="{B5EC6FED-074B-4D11-A083-89C2B5DDEDEA}" type="presOf" srcId="{FA1DDC3E-EA85-4286-AAA1-7B45C66211D2}" destId="{EB09986E-4B98-4E7F-BDDF-E2A5BCA5F9DF}" srcOrd="0" destOrd="0" presId="urn:microsoft.com/office/officeart/2005/8/layout/process2"/>
    <dgm:cxn modelId="{BE547092-138C-4EBA-A4CF-3E06A8168672}" srcId="{717680DF-F545-4E85-99C9-181676CB4653}" destId="{32E8EFCA-7336-4541-91F6-0FA0764A9EF0}" srcOrd="2" destOrd="0" parTransId="{04BE3F62-000E-4573-8B95-C2ED72E78BB5}" sibTransId="{ABAA9C54-7377-43DC-92BC-C2CF86FFC1BE}"/>
    <dgm:cxn modelId="{DF30C5FD-FB61-4480-A9B0-5F3B2DE9F5AF}" type="presOf" srcId="{32E8EFCA-7336-4541-91F6-0FA0764A9EF0}" destId="{33784D9B-DFFA-44D7-B861-31AB83D0C22A}" srcOrd="0" destOrd="0" presId="urn:microsoft.com/office/officeart/2005/8/layout/process2"/>
    <dgm:cxn modelId="{27045BFB-7830-402B-86C1-93A0FA029C3C}" srcId="{717680DF-F545-4E85-99C9-181676CB4653}" destId="{E37AF9D4-4D96-4EB9-A50C-635C6785CD9F}" srcOrd="1" destOrd="0" parTransId="{E4D6A539-42F6-406B-B58A-CD62208ACA22}" sibTransId="{945076C1-427A-4690-BF8E-DA48D9B02F4C}"/>
    <dgm:cxn modelId="{8BBDFBD4-12E5-47D2-99BB-9E070C299C45}" type="presOf" srcId="{A6219C92-9582-4C29-A38E-A7B06D5BBB51}" destId="{59092F30-B4D6-4091-89F8-C00B868B434A}" srcOrd="0" destOrd="0" presId="urn:microsoft.com/office/officeart/2005/8/layout/process2"/>
    <dgm:cxn modelId="{7833AF83-D937-401E-93D6-987FD66C9097}" type="presParOf" srcId="{E160D153-0904-46BE-B794-2E5CF0A82A3E}" destId="{59092F30-B4D6-4091-89F8-C00B868B434A}" srcOrd="0" destOrd="0" presId="urn:microsoft.com/office/officeart/2005/8/layout/process2"/>
    <dgm:cxn modelId="{FAED022A-A1E8-4CC0-8E51-CFAB5EA11BF1}" type="presParOf" srcId="{E160D153-0904-46BE-B794-2E5CF0A82A3E}" destId="{EB09986E-4B98-4E7F-BDDF-E2A5BCA5F9DF}" srcOrd="1" destOrd="0" presId="urn:microsoft.com/office/officeart/2005/8/layout/process2"/>
    <dgm:cxn modelId="{851E301C-AB5F-4524-9980-80665557A627}" type="presParOf" srcId="{EB09986E-4B98-4E7F-BDDF-E2A5BCA5F9DF}" destId="{015A6419-4F2F-4831-B97A-4495E3407840}" srcOrd="0" destOrd="0" presId="urn:microsoft.com/office/officeart/2005/8/layout/process2"/>
    <dgm:cxn modelId="{A3AC3F5A-C023-45F0-A346-A105F535F16E}" type="presParOf" srcId="{E160D153-0904-46BE-B794-2E5CF0A82A3E}" destId="{5E6CDEF9-10FD-4CF1-B827-3F499508C3DC}" srcOrd="2" destOrd="0" presId="urn:microsoft.com/office/officeart/2005/8/layout/process2"/>
    <dgm:cxn modelId="{1EA37B32-2A02-4ECF-B5F8-CE70D0BEAF7E}" type="presParOf" srcId="{E160D153-0904-46BE-B794-2E5CF0A82A3E}" destId="{7140CE52-609D-455C-AD57-1F6B30B22CC5}" srcOrd="3" destOrd="0" presId="urn:microsoft.com/office/officeart/2005/8/layout/process2"/>
    <dgm:cxn modelId="{0BDB544C-650A-4FE5-B719-12374361220F}" type="presParOf" srcId="{7140CE52-609D-455C-AD57-1F6B30B22CC5}" destId="{E874EDCB-C398-400E-8CFD-B2160A8164F5}" srcOrd="0" destOrd="0" presId="urn:microsoft.com/office/officeart/2005/8/layout/process2"/>
    <dgm:cxn modelId="{0044CF6A-2394-4219-BFE7-616946CD8D05}" type="presParOf" srcId="{E160D153-0904-46BE-B794-2E5CF0A82A3E}" destId="{33784D9B-DFFA-44D7-B861-31AB83D0C22A}"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C2AAED-27FA-0241-A0F0-8FB2733105A3}"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A0D4B180-C2AD-EC4C-8E6A-BC7A29D8C9F4}">
      <dgm:prSet phldrT="[Text]"/>
      <dgm:spPr/>
      <dgm:t>
        <a:bodyPr/>
        <a:lstStyle/>
        <a:p>
          <a:r>
            <a:rPr lang="en-US" dirty="0" smtClean="0"/>
            <a:t>Choose DCIM to manage your datacenter today &amp; tomorrow</a:t>
          </a:r>
          <a:endParaRPr lang="en-US" dirty="0"/>
        </a:p>
      </dgm:t>
    </dgm:pt>
    <dgm:pt modelId="{615379C4-826B-A243-8C80-5326A2A90880}" type="parTrans" cxnId="{5D2FE8D4-3D62-DE42-ADDA-9B4E4F2B7B06}">
      <dgm:prSet/>
      <dgm:spPr/>
      <dgm:t>
        <a:bodyPr/>
        <a:lstStyle/>
        <a:p>
          <a:endParaRPr lang="en-US"/>
        </a:p>
      </dgm:t>
    </dgm:pt>
    <dgm:pt modelId="{4E56FE77-74AD-BF41-88F8-7206BA529EF1}" type="sibTrans" cxnId="{5D2FE8D4-3D62-DE42-ADDA-9B4E4F2B7B06}">
      <dgm:prSet/>
      <dgm:spPr/>
      <dgm:t>
        <a:bodyPr/>
        <a:lstStyle/>
        <a:p>
          <a:endParaRPr lang="en-US"/>
        </a:p>
      </dgm:t>
    </dgm:pt>
    <dgm:pt modelId="{61BF9608-5A3A-914D-A152-08276F9BB26C}">
      <dgm:prSet/>
      <dgm:spPr/>
      <dgm:t>
        <a:bodyPr/>
        <a:lstStyle/>
        <a:p>
          <a:r>
            <a:rPr lang="en-US" dirty="0" smtClean="0"/>
            <a:t>DCIM is a journey, deploy features over time</a:t>
          </a:r>
          <a:endParaRPr lang="en-US" dirty="0"/>
        </a:p>
      </dgm:t>
    </dgm:pt>
    <dgm:pt modelId="{9454596F-60D5-4042-956A-32AF97E60695}" type="parTrans" cxnId="{1C21E12A-E38C-1F4E-B2E1-7AB0B2EF9EAF}">
      <dgm:prSet/>
      <dgm:spPr/>
      <dgm:t>
        <a:bodyPr/>
        <a:lstStyle/>
        <a:p>
          <a:endParaRPr lang="en-US"/>
        </a:p>
      </dgm:t>
    </dgm:pt>
    <dgm:pt modelId="{263C7B80-6CED-E64B-BE2B-6186459B95A1}" type="sibTrans" cxnId="{1C21E12A-E38C-1F4E-B2E1-7AB0B2EF9EAF}">
      <dgm:prSet/>
      <dgm:spPr/>
      <dgm:t>
        <a:bodyPr/>
        <a:lstStyle/>
        <a:p>
          <a:endParaRPr lang="en-US"/>
        </a:p>
      </dgm:t>
    </dgm:pt>
    <dgm:pt modelId="{45137A6C-3E94-A746-B1F7-BAF258D6CCE1}">
      <dgm:prSet/>
      <dgm:spPr/>
      <dgm:t>
        <a:bodyPr/>
        <a:lstStyle/>
        <a:p>
          <a:r>
            <a:rPr lang="en-US" dirty="0" smtClean="0"/>
            <a:t>DCIM is not an island … it will need to be integrated</a:t>
          </a:r>
          <a:endParaRPr lang="en-US" dirty="0"/>
        </a:p>
      </dgm:t>
    </dgm:pt>
    <dgm:pt modelId="{9332DED6-A15C-2B41-B607-B28F0E548AD8}" type="parTrans" cxnId="{81842B59-4EFF-3549-B813-332DF35D67F1}">
      <dgm:prSet/>
      <dgm:spPr/>
      <dgm:t>
        <a:bodyPr/>
        <a:lstStyle/>
        <a:p>
          <a:endParaRPr lang="en-US"/>
        </a:p>
      </dgm:t>
    </dgm:pt>
    <dgm:pt modelId="{4D25A521-047E-B445-9C0D-76A193F860CA}" type="sibTrans" cxnId="{81842B59-4EFF-3549-B813-332DF35D67F1}">
      <dgm:prSet/>
      <dgm:spPr/>
      <dgm:t>
        <a:bodyPr/>
        <a:lstStyle/>
        <a:p>
          <a:endParaRPr lang="en-US"/>
        </a:p>
      </dgm:t>
    </dgm:pt>
    <dgm:pt modelId="{1BE587A1-5A67-434F-89D4-AFCEF8889307}">
      <dgm:prSet/>
      <dgm:spPr/>
      <dgm:t>
        <a:bodyPr/>
        <a:lstStyle/>
        <a:p>
          <a:r>
            <a:rPr lang="en-US" dirty="0" smtClean="0"/>
            <a:t>Develop best-practices in tandem with DCIM</a:t>
          </a:r>
          <a:endParaRPr lang="en-US" dirty="0"/>
        </a:p>
      </dgm:t>
    </dgm:pt>
    <dgm:pt modelId="{2F308553-8996-5D45-AB76-1BD0535B424E}" type="parTrans" cxnId="{AFDE9712-BA3B-3E41-BE48-3C49AEB9EB2B}">
      <dgm:prSet/>
      <dgm:spPr/>
      <dgm:t>
        <a:bodyPr/>
        <a:lstStyle/>
        <a:p>
          <a:endParaRPr lang="en-US"/>
        </a:p>
      </dgm:t>
    </dgm:pt>
    <dgm:pt modelId="{17AF94DD-6BCC-3847-8A28-7E4167368EC4}" type="sibTrans" cxnId="{AFDE9712-BA3B-3E41-BE48-3C49AEB9EB2B}">
      <dgm:prSet/>
      <dgm:spPr/>
      <dgm:t>
        <a:bodyPr/>
        <a:lstStyle/>
        <a:p>
          <a:endParaRPr lang="en-US"/>
        </a:p>
      </dgm:t>
    </dgm:pt>
    <dgm:pt modelId="{0B003180-B3CA-4149-B2E1-40C332BE50A7}">
      <dgm:prSet/>
      <dgm:spPr/>
      <dgm:t>
        <a:bodyPr/>
        <a:lstStyle/>
        <a:p>
          <a:r>
            <a:rPr lang="en-US" dirty="0" smtClean="0"/>
            <a:t>Datacenters are becoming more dynamic, more complex – consider DCIM as necessary for efficiency, availability &amp; agility …</a:t>
          </a:r>
          <a:endParaRPr lang="en-US" dirty="0"/>
        </a:p>
      </dgm:t>
    </dgm:pt>
    <dgm:pt modelId="{17A81F2D-AD2C-184B-B1C0-AA54B08C9633}" type="parTrans" cxnId="{618113F9-E340-E546-A5C0-B1E783A27498}">
      <dgm:prSet/>
      <dgm:spPr/>
      <dgm:t>
        <a:bodyPr/>
        <a:lstStyle/>
        <a:p>
          <a:endParaRPr lang="en-US"/>
        </a:p>
      </dgm:t>
    </dgm:pt>
    <dgm:pt modelId="{0B1F3D3C-89B4-3346-A806-6BF066A752F7}" type="sibTrans" cxnId="{618113F9-E340-E546-A5C0-B1E783A27498}">
      <dgm:prSet/>
      <dgm:spPr/>
      <dgm:t>
        <a:bodyPr/>
        <a:lstStyle/>
        <a:p>
          <a:endParaRPr lang="en-US"/>
        </a:p>
      </dgm:t>
    </dgm:pt>
    <dgm:pt modelId="{2AE8E58D-A289-1E4D-B728-01621989CC44}" type="pres">
      <dgm:prSet presAssocID="{64C2AAED-27FA-0241-A0F0-8FB2733105A3}" presName="Name0" presStyleCnt="0">
        <dgm:presLayoutVars>
          <dgm:chMax val="7"/>
          <dgm:chPref val="7"/>
          <dgm:dir/>
        </dgm:presLayoutVars>
      </dgm:prSet>
      <dgm:spPr/>
      <dgm:t>
        <a:bodyPr/>
        <a:lstStyle/>
        <a:p>
          <a:endParaRPr lang="en-US"/>
        </a:p>
      </dgm:t>
    </dgm:pt>
    <dgm:pt modelId="{66267C94-28CD-FB4D-930C-85270393A87C}" type="pres">
      <dgm:prSet presAssocID="{64C2AAED-27FA-0241-A0F0-8FB2733105A3}" presName="Name1" presStyleCnt="0"/>
      <dgm:spPr/>
    </dgm:pt>
    <dgm:pt modelId="{49F974A1-D070-4642-8895-8A8E6C5E8005}" type="pres">
      <dgm:prSet presAssocID="{64C2AAED-27FA-0241-A0F0-8FB2733105A3}" presName="cycle" presStyleCnt="0"/>
      <dgm:spPr/>
    </dgm:pt>
    <dgm:pt modelId="{5D0FF93F-0B00-F542-8C92-CD3E7511EBA5}" type="pres">
      <dgm:prSet presAssocID="{64C2AAED-27FA-0241-A0F0-8FB2733105A3}" presName="srcNode" presStyleLbl="node1" presStyleIdx="0" presStyleCnt="5"/>
      <dgm:spPr/>
    </dgm:pt>
    <dgm:pt modelId="{1CCB5E3A-2679-3745-84C4-FAED93B04EB4}" type="pres">
      <dgm:prSet presAssocID="{64C2AAED-27FA-0241-A0F0-8FB2733105A3}" presName="conn" presStyleLbl="parChTrans1D2" presStyleIdx="0" presStyleCnt="1"/>
      <dgm:spPr/>
      <dgm:t>
        <a:bodyPr/>
        <a:lstStyle/>
        <a:p>
          <a:endParaRPr lang="en-US"/>
        </a:p>
      </dgm:t>
    </dgm:pt>
    <dgm:pt modelId="{D9026FC3-1477-B146-A0D5-D893B7688A33}" type="pres">
      <dgm:prSet presAssocID="{64C2AAED-27FA-0241-A0F0-8FB2733105A3}" presName="extraNode" presStyleLbl="node1" presStyleIdx="0" presStyleCnt="5"/>
      <dgm:spPr/>
    </dgm:pt>
    <dgm:pt modelId="{8D9A1B4F-2002-FD4B-980F-A84DF8462418}" type="pres">
      <dgm:prSet presAssocID="{64C2AAED-27FA-0241-A0F0-8FB2733105A3}" presName="dstNode" presStyleLbl="node1" presStyleIdx="0" presStyleCnt="5"/>
      <dgm:spPr/>
    </dgm:pt>
    <dgm:pt modelId="{2F3421CD-EFFB-F74C-9707-0302B097FB8F}" type="pres">
      <dgm:prSet presAssocID="{61BF9608-5A3A-914D-A152-08276F9BB26C}" presName="text_1" presStyleLbl="node1" presStyleIdx="0" presStyleCnt="5">
        <dgm:presLayoutVars>
          <dgm:bulletEnabled val="1"/>
        </dgm:presLayoutVars>
      </dgm:prSet>
      <dgm:spPr/>
      <dgm:t>
        <a:bodyPr/>
        <a:lstStyle/>
        <a:p>
          <a:endParaRPr lang="en-US"/>
        </a:p>
      </dgm:t>
    </dgm:pt>
    <dgm:pt modelId="{352C8348-1147-4441-8797-B7E88D541649}" type="pres">
      <dgm:prSet presAssocID="{61BF9608-5A3A-914D-A152-08276F9BB26C}" presName="accent_1" presStyleCnt="0"/>
      <dgm:spPr/>
    </dgm:pt>
    <dgm:pt modelId="{3296E64D-7C4B-7C4A-B04F-847CE0596781}" type="pres">
      <dgm:prSet presAssocID="{61BF9608-5A3A-914D-A152-08276F9BB26C}" presName="accentRepeatNode" presStyleLbl="solidFgAcc1" presStyleIdx="0" presStyleCnt="5" custScaleX="103765" custScaleY="100471"/>
      <dgm:spPr>
        <a:blipFill rotWithShape="0">
          <a:blip xmlns:r="http://schemas.openxmlformats.org/officeDocument/2006/relationships" r:embed="rId1"/>
          <a:stretch>
            <a:fillRect/>
          </a:stretch>
        </a:blipFill>
      </dgm:spPr>
      <dgm:t>
        <a:bodyPr/>
        <a:lstStyle/>
        <a:p>
          <a:endParaRPr lang="en-US"/>
        </a:p>
      </dgm:t>
    </dgm:pt>
    <dgm:pt modelId="{2C552A2D-F233-8F4E-83A6-257E6741D14B}" type="pres">
      <dgm:prSet presAssocID="{1BE587A1-5A67-434F-89D4-AFCEF8889307}" presName="text_2" presStyleLbl="node1" presStyleIdx="1" presStyleCnt="5">
        <dgm:presLayoutVars>
          <dgm:bulletEnabled val="1"/>
        </dgm:presLayoutVars>
      </dgm:prSet>
      <dgm:spPr/>
      <dgm:t>
        <a:bodyPr/>
        <a:lstStyle/>
        <a:p>
          <a:endParaRPr lang="en-US"/>
        </a:p>
      </dgm:t>
    </dgm:pt>
    <dgm:pt modelId="{36B350F6-802E-9141-9948-09ACF241D82D}" type="pres">
      <dgm:prSet presAssocID="{1BE587A1-5A67-434F-89D4-AFCEF8889307}" presName="accent_2" presStyleCnt="0"/>
      <dgm:spPr/>
    </dgm:pt>
    <dgm:pt modelId="{E00E4442-E1BE-4345-834E-C6B9C2BC55CD}" type="pres">
      <dgm:prSet presAssocID="{1BE587A1-5A67-434F-89D4-AFCEF8889307}" presName="accentRepeatNode" presStyleLbl="solidFgAcc1" presStyleIdx="1" presStyleCnt="5"/>
      <dgm:spPr>
        <a:blipFill rotWithShape="0">
          <a:blip xmlns:r="http://schemas.openxmlformats.org/officeDocument/2006/relationships" r:embed="rId2"/>
          <a:stretch>
            <a:fillRect/>
          </a:stretch>
        </a:blipFill>
      </dgm:spPr>
      <dgm:t>
        <a:bodyPr/>
        <a:lstStyle/>
        <a:p>
          <a:endParaRPr lang="en-US"/>
        </a:p>
      </dgm:t>
    </dgm:pt>
    <dgm:pt modelId="{9129637B-EA17-F443-9594-6E4080930D04}" type="pres">
      <dgm:prSet presAssocID="{45137A6C-3E94-A746-B1F7-BAF258D6CCE1}" presName="text_3" presStyleLbl="node1" presStyleIdx="2" presStyleCnt="5">
        <dgm:presLayoutVars>
          <dgm:bulletEnabled val="1"/>
        </dgm:presLayoutVars>
      </dgm:prSet>
      <dgm:spPr/>
      <dgm:t>
        <a:bodyPr/>
        <a:lstStyle/>
        <a:p>
          <a:endParaRPr lang="en-US"/>
        </a:p>
      </dgm:t>
    </dgm:pt>
    <dgm:pt modelId="{4A11A26B-D3D1-9F49-B131-84C861406663}" type="pres">
      <dgm:prSet presAssocID="{45137A6C-3E94-A746-B1F7-BAF258D6CCE1}" presName="accent_3" presStyleCnt="0"/>
      <dgm:spPr/>
    </dgm:pt>
    <dgm:pt modelId="{4BEDF4C8-E1C3-804E-AD65-15B7ADD65EE2}" type="pres">
      <dgm:prSet presAssocID="{45137A6C-3E94-A746-B1F7-BAF258D6CCE1}" presName="accentRepeatNode" presStyleLbl="solidFgAcc1" presStyleIdx="2" presStyleCnt="5" custScaleX="109758" custScaleY="112853"/>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a:p>
      </dgm:t>
    </dgm:pt>
    <dgm:pt modelId="{FB08E61C-B0A1-B74C-B12D-EE0382457AAC}" type="pres">
      <dgm:prSet presAssocID="{A0D4B180-C2AD-EC4C-8E6A-BC7A29D8C9F4}" presName="text_4" presStyleLbl="node1" presStyleIdx="3" presStyleCnt="5">
        <dgm:presLayoutVars>
          <dgm:bulletEnabled val="1"/>
        </dgm:presLayoutVars>
      </dgm:prSet>
      <dgm:spPr/>
      <dgm:t>
        <a:bodyPr/>
        <a:lstStyle/>
        <a:p>
          <a:endParaRPr lang="en-US"/>
        </a:p>
      </dgm:t>
    </dgm:pt>
    <dgm:pt modelId="{363D6DEF-D7C4-3C45-AD8D-F32F1976FD2C}" type="pres">
      <dgm:prSet presAssocID="{A0D4B180-C2AD-EC4C-8E6A-BC7A29D8C9F4}" presName="accent_4" presStyleCnt="0"/>
      <dgm:spPr/>
    </dgm:pt>
    <dgm:pt modelId="{4C420F27-3BF0-4741-82B3-2DB6BAFE404C}" type="pres">
      <dgm:prSet presAssocID="{A0D4B180-C2AD-EC4C-8E6A-BC7A29D8C9F4}" presName="accentRepeatNode" presStyleLbl="solidFgAcc1" presStyleIdx="3" presStyleCnt="5"/>
      <dgm:spPr>
        <a:blipFill rotWithShape="0">
          <a:blip xmlns:r="http://schemas.openxmlformats.org/officeDocument/2006/relationships" r:embed="rId4"/>
          <a:stretch>
            <a:fillRect/>
          </a:stretch>
        </a:blipFill>
      </dgm:spPr>
      <dgm:t>
        <a:bodyPr/>
        <a:lstStyle/>
        <a:p>
          <a:endParaRPr lang="en-US"/>
        </a:p>
      </dgm:t>
    </dgm:pt>
    <dgm:pt modelId="{87A6619C-C5B8-1C46-ADDD-35657B86F549}" type="pres">
      <dgm:prSet presAssocID="{0B003180-B3CA-4149-B2E1-40C332BE50A7}" presName="text_5" presStyleLbl="node1" presStyleIdx="4" presStyleCnt="5">
        <dgm:presLayoutVars>
          <dgm:bulletEnabled val="1"/>
        </dgm:presLayoutVars>
      </dgm:prSet>
      <dgm:spPr/>
      <dgm:t>
        <a:bodyPr/>
        <a:lstStyle/>
        <a:p>
          <a:endParaRPr lang="en-US"/>
        </a:p>
      </dgm:t>
    </dgm:pt>
    <dgm:pt modelId="{84D3700F-F3BE-9342-9B40-C01079984D33}" type="pres">
      <dgm:prSet presAssocID="{0B003180-B3CA-4149-B2E1-40C332BE50A7}" presName="accent_5" presStyleCnt="0"/>
      <dgm:spPr/>
    </dgm:pt>
    <dgm:pt modelId="{2EC8E9AA-2A33-6748-B8E9-BA72D84471C5}" type="pres">
      <dgm:prSet presAssocID="{0B003180-B3CA-4149-B2E1-40C332BE50A7}" presName="accentRepeatNode" presStyleLbl="solidFgAcc1" presStyleIdx="4" presStyleCnt="5"/>
      <dgm:spPr>
        <a:blipFill rotWithShape="0">
          <a:blip xmlns:r="http://schemas.openxmlformats.org/officeDocument/2006/relationships" r:embed="rId5"/>
          <a:stretch>
            <a:fillRect/>
          </a:stretch>
        </a:blipFill>
      </dgm:spPr>
      <dgm:t>
        <a:bodyPr/>
        <a:lstStyle/>
        <a:p>
          <a:endParaRPr lang="en-US"/>
        </a:p>
      </dgm:t>
    </dgm:pt>
  </dgm:ptLst>
  <dgm:cxnLst>
    <dgm:cxn modelId="{5D2FE8D4-3D62-DE42-ADDA-9B4E4F2B7B06}" srcId="{64C2AAED-27FA-0241-A0F0-8FB2733105A3}" destId="{A0D4B180-C2AD-EC4C-8E6A-BC7A29D8C9F4}" srcOrd="3" destOrd="0" parTransId="{615379C4-826B-A243-8C80-5326A2A90880}" sibTransId="{4E56FE77-74AD-BF41-88F8-7206BA529EF1}"/>
    <dgm:cxn modelId="{A86CEE4E-6156-48D3-B576-0CEFEABEFBDB}" type="presOf" srcId="{45137A6C-3E94-A746-B1F7-BAF258D6CCE1}" destId="{9129637B-EA17-F443-9594-6E4080930D04}" srcOrd="0" destOrd="0" presId="urn:microsoft.com/office/officeart/2008/layout/VerticalCurvedList"/>
    <dgm:cxn modelId="{B6D549F4-5686-44B0-A83C-B192C3C33BE6}" type="presOf" srcId="{0B003180-B3CA-4149-B2E1-40C332BE50A7}" destId="{87A6619C-C5B8-1C46-ADDD-35657B86F549}" srcOrd="0" destOrd="0" presId="urn:microsoft.com/office/officeart/2008/layout/VerticalCurvedList"/>
    <dgm:cxn modelId="{618113F9-E340-E546-A5C0-B1E783A27498}" srcId="{64C2AAED-27FA-0241-A0F0-8FB2733105A3}" destId="{0B003180-B3CA-4149-B2E1-40C332BE50A7}" srcOrd="4" destOrd="0" parTransId="{17A81F2D-AD2C-184B-B1C0-AA54B08C9633}" sibTransId="{0B1F3D3C-89B4-3346-A806-6BF066A752F7}"/>
    <dgm:cxn modelId="{B9DA2083-57E7-44EB-BB17-3E0FB9C6035F}" type="presOf" srcId="{64C2AAED-27FA-0241-A0F0-8FB2733105A3}" destId="{2AE8E58D-A289-1E4D-B728-01621989CC44}" srcOrd="0" destOrd="0" presId="urn:microsoft.com/office/officeart/2008/layout/VerticalCurvedList"/>
    <dgm:cxn modelId="{BDB73C5D-19F1-4987-B961-354F8A0234A6}" type="presOf" srcId="{A0D4B180-C2AD-EC4C-8E6A-BC7A29D8C9F4}" destId="{FB08E61C-B0A1-B74C-B12D-EE0382457AAC}" srcOrd="0" destOrd="0" presId="urn:microsoft.com/office/officeart/2008/layout/VerticalCurvedList"/>
    <dgm:cxn modelId="{5AB39B12-46A7-4A42-B766-EBF84DBB492F}" type="presOf" srcId="{1BE587A1-5A67-434F-89D4-AFCEF8889307}" destId="{2C552A2D-F233-8F4E-83A6-257E6741D14B}" srcOrd="0" destOrd="0" presId="urn:microsoft.com/office/officeart/2008/layout/VerticalCurvedList"/>
    <dgm:cxn modelId="{8DE0DEB7-7E22-4495-B3E1-A5012F6BC2F6}" type="presOf" srcId="{263C7B80-6CED-E64B-BE2B-6186459B95A1}" destId="{1CCB5E3A-2679-3745-84C4-FAED93B04EB4}" srcOrd="0" destOrd="0" presId="urn:microsoft.com/office/officeart/2008/layout/VerticalCurvedList"/>
    <dgm:cxn modelId="{79BAEB23-C7D4-4A4C-9B72-677418318E42}" type="presOf" srcId="{61BF9608-5A3A-914D-A152-08276F9BB26C}" destId="{2F3421CD-EFFB-F74C-9707-0302B097FB8F}" srcOrd="0" destOrd="0" presId="urn:microsoft.com/office/officeart/2008/layout/VerticalCurvedList"/>
    <dgm:cxn modelId="{81842B59-4EFF-3549-B813-332DF35D67F1}" srcId="{64C2AAED-27FA-0241-A0F0-8FB2733105A3}" destId="{45137A6C-3E94-A746-B1F7-BAF258D6CCE1}" srcOrd="2" destOrd="0" parTransId="{9332DED6-A15C-2B41-B607-B28F0E548AD8}" sibTransId="{4D25A521-047E-B445-9C0D-76A193F860CA}"/>
    <dgm:cxn modelId="{1C21E12A-E38C-1F4E-B2E1-7AB0B2EF9EAF}" srcId="{64C2AAED-27FA-0241-A0F0-8FB2733105A3}" destId="{61BF9608-5A3A-914D-A152-08276F9BB26C}" srcOrd="0" destOrd="0" parTransId="{9454596F-60D5-4042-956A-32AF97E60695}" sibTransId="{263C7B80-6CED-E64B-BE2B-6186459B95A1}"/>
    <dgm:cxn modelId="{AFDE9712-BA3B-3E41-BE48-3C49AEB9EB2B}" srcId="{64C2AAED-27FA-0241-A0F0-8FB2733105A3}" destId="{1BE587A1-5A67-434F-89D4-AFCEF8889307}" srcOrd="1" destOrd="0" parTransId="{2F308553-8996-5D45-AB76-1BD0535B424E}" sibTransId="{17AF94DD-6BCC-3847-8A28-7E4167368EC4}"/>
    <dgm:cxn modelId="{BDC581A1-5D48-47F4-98F8-8CB7D0AAC09B}" type="presParOf" srcId="{2AE8E58D-A289-1E4D-B728-01621989CC44}" destId="{66267C94-28CD-FB4D-930C-85270393A87C}" srcOrd="0" destOrd="0" presId="urn:microsoft.com/office/officeart/2008/layout/VerticalCurvedList"/>
    <dgm:cxn modelId="{2A6A27A3-5BBA-4980-B8C2-0631F26C287B}" type="presParOf" srcId="{66267C94-28CD-FB4D-930C-85270393A87C}" destId="{49F974A1-D070-4642-8895-8A8E6C5E8005}" srcOrd="0" destOrd="0" presId="urn:microsoft.com/office/officeart/2008/layout/VerticalCurvedList"/>
    <dgm:cxn modelId="{A50852CC-FDDA-47C2-A66F-F0D167D50D62}" type="presParOf" srcId="{49F974A1-D070-4642-8895-8A8E6C5E8005}" destId="{5D0FF93F-0B00-F542-8C92-CD3E7511EBA5}" srcOrd="0" destOrd="0" presId="urn:microsoft.com/office/officeart/2008/layout/VerticalCurvedList"/>
    <dgm:cxn modelId="{9ED9F8FE-F4FE-4EE9-B315-1CD8EDC68253}" type="presParOf" srcId="{49F974A1-D070-4642-8895-8A8E6C5E8005}" destId="{1CCB5E3A-2679-3745-84C4-FAED93B04EB4}" srcOrd="1" destOrd="0" presId="urn:microsoft.com/office/officeart/2008/layout/VerticalCurvedList"/>
    <dgm:cxn modelId="{9D01346F-6EEE-4554-9C51-8EE6F5B2B189}" type="presParOf" srcId="{49F974A1-D070-4642-8895-8A8E6C5E8005}" destId="{D9026FC3-1477-B146-A0D5-D893B7688A33}" srcOrd="2" destOrd="0" presId="urn:microsoft.com/office/officeart/2008/layout/VerticalCurvedList"/>
    <dgm:cxn modelId="{DAA949C8-9FCF-4A0B-AC2A-33200D12B0E2}" type="presParOf" srcId="{49F974A1-D070-4642-8895-8A8E6C5E8005}" destId="{8D9A1B4F-2002-FD4B-980F-A84DF8462418}" srcOrd="3" destOrd="0" presId="urn:microsoft.com/office/officeart/2008/layout/VerticalCurvedList"/>
    <dgm:cxn modelId="{0C8A5C7A-580B-4C32-B1BC-C31DB33439D4}" type="presParOf" srcId="{66267C94-28CD-FB4D-930C-85270393A87C}" destId="{2F3421CD-EFFB-F74C-9707-0302B097FB8F}" srcOrd="1" destOrd="0" presId="urn:microsoft.com/office/officeart/2008/layout/VerticalCurvedList"/>
    <dgm:cxn modelId="{87246205-D42C-4ED4-8E92-18A4585CDA36}" type="presParOf" srcId="{66267C94-28CD-FB4D-930C-85270393A87C}" destId="{352C8348-1147-4441-8797-B7E88D541649}" srcOrd="2" destOrd="0" presId="urn:microsoft.com/office/officeart/2008/layout/VerticalCurvedList"/>
    <dgm:cxn modelId="{8B8405FD-72C9-497E-957B-836246E82C2B}" type="presParOf" srcId="{352C8348-1147-4441-8797-B7E88D541649}" destId="{3296E64D-7C4B-7C4A-B04F-847CE0596781}" srcOrd="0" destOrd="0" presId="urn:microsoft.com/office/officeart/2008/layout/VerticalCurvedList"/>
    <dgm:cxn modelId="{371AB1FE-3B8B-41E4-A1F3-FEFB641C15DE}" type="presParOf" srcId="{66267C94-28CD-FB4D-930C-85270393A87C}" destId="{2C552A2D-F233-8F4E-83A6-257E6741D14B}" srcOrd="3" destOrd="0" presId="urn:microsoft.com/office/officeart/2008/layout/VerticalCurvedList"/>
    <dgm:cxn modelId="{A93D9208-CE01-453A-9E64-14A0840DB196}" type="presParOf" srcId="{66267C94-28CD-FB4D-930C-85270393A87C}" destId="{36B350F6-802E-9141-9948-09ACF241D82D}" srcOrd="4" destOrd="0" presId="urn:microsoft.com/office/officeart/2008/layout/VerticalCurvedList"/>
    <dgm:cxn modelId="{2AE12756-4F45-4C8A-9620-6BC292F9E321}" type="presParOf" srcId="{36B350F6-802E-9141-9948-09ACF241D82D}" destId="{E00E4442-E1BE-4345-834E-C6B9C2BC55CD}" srcOrd="0" destOrd="0" presId="urn:microsoft.com/office/officeart/2008/layout/VerticalCurvedList"/>
    <dgm:cxn modelId="{88B5558F-7084-4842-8D1D-2EE2BE9C814A}" type="presParOf" srcId="{66267C94-28CD-FB4D-930C-85270393A87C}" destId="{9129637B-EA17-F443-9594-6E4080930D04}" srcOrd="5" destOrd="0" presId="urn:microsoft.com/office/officeart/2008/layout/VerticalCurvedList"/>
    <dgm:cxn modelId="{4F111DC9-FBD1-4DE0-A836-41B2D41669E8}" type="presParOf" srcId="{66267C94-28CD-FB4D-930C-85270393A87C}" destId="{4A11A26B-D3D1-9F49-B131-84C861406663}" srcOrd="6" destOrd="0" presId="urn:microsoft.com/office/officeart/2008/layout/VerticalCurvedList"/>
    <dgm:cxn modelId="{9AA36DEA-2B0B-4E9F-B496-46029AD3ABE2}" type="presParOf" srcId="{4A11A26B-D3D1-9F49-B131-84C861406663}" destId="{4BEDF4C8-E1C3-804E-AD65-15B7ADD65EE2}" srcOrd="0" destOrd="0" presId="urn:microsoft.com/office/officeart/2008/layout/VerticalCurvedList"/>
    <dgm:cxn modelId="{234DC27A-A7C5-4C71-A5F1-0C291BBA1CD5}" type="presParOf" srcId="{66267C94-28CD-FB4D-930C-85270393A87C}" destId="{FB08E61C-B0A1-B74C-B12D-EE0382457AAC}" srcOrd="7" destOrd="0" presId="urn:microsoft.com/office/officeart/2008/layout/VerticalCurvedList"/>
    <dgm:cxn modelId="{1F181C21-2621-4969-BCDA-9129BBB6C96C}" type="presParOf" srcId="{66267C94-28CD-FB4D-930C-85270393A87C}" destId="{363D6DEF-D7C4-3C45-AD8D-F32F1976FD2C}" srcOrd="8" destOrd="0" presId="urn:microsoft.com/office/officeart/2008/layout/VerticalCurvedList"/>
    <dgm:cxn modelId="{43301F5E-F4AA-4699-90C1-35B052E12B98}" type="presParOf" srcId="{363D6DEF-D7C4-3C45-AD8D-F32F1976FD2C}" destId="{4C420F27-3BF0-4741-82B3-2DB6BAFE404C}" srcOrd="0" destOrd="0" presId="urn:microsoft.com/office/officeart/2008/layout/VerticalCurvedList"/>
    <dgm:cxn modelId="{CC50E552-9925-4B74-B6D6-7D6EB0456521}" type="presParOf" srcId="{66267C94-28CD-FB4D-930C-85270393A87C}" destId="{87A6619C-C5B8-1C46-ADDD-35657B86F549}" srcOrd="9" destOrd="0" presId="urn:microsoft.com/office/officeart/2008/layout/VerticalCurvedList"/>
    <dgm:cxn modelId="{384DEA41-84D8-4C79-957D-5972B28E3400}" type="presParOf" srcId="{66267C94-28CD-FB4D-930C-85270393A87C}" destId="{84D3700F-F3BE-9342-9B40-C01079984D33}" srcOrd="10" destOrd="0" presId="urn:microsoft.com/office/officeart/2008/layout/VerticalCurvedList"/>
    <dgm:cxn modelId="{C3C6DB8D-575A-4B9B-894E-F68537CE2152}" type="presParOf" srcId="{84D3700F-F3BE-9342-9B40-C01079984D33}" destId="{2EC8E9AA-2A33-6748-B8E9-BA72D84471C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65619-1FAE-46C2-8292-C82D6A7A0483}">
      <dsp:nvSpPr>
        <dsp:cNvPr id="0" name=""/>
        <dsp:cNvSpPr/>
      </dsp:nvSpPr>
      <dsp:spPr>
        <a:xfrm>
          <a:off x="0" y="518077"/>
          <a:ext cx="1493759" cy="715192"/>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15D8F2A-BE5F-493F-AE05-4504ED233926}">
      <dsp:nvSpPr>
        <dsp:cNvPr id="0" name=""/>
        <dsp:cNvSpPr/>
      </dsp:nvSpPr>
      <dsp:spPr>
        <a:xfrm>
          <a:off x="171602" y="929637"/>
          <a:ext cx="1531752" cy="21996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Set </a:t>
          </a:r>
          <a:r>
            <a:rPr lang="en-US" sz="1700" u="sng" kern="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your</a:t>
          </a:r>
          <a:r>
            <a:rPr lang="en-US" sz="1700" kern="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solution goals </a:t>
          </a:r>
          <a:endParaRPr lang="en-US" sz="1700" kern="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dsp:txBody>
      <dsp:txXfrm>
        <a:off x="216465" y="974500"/>
        <a:ext cx="1442026" cy="2109918"/>
      </dsp:txXfrm>
    </dsp:sp>
    <dsp:sp modelId="{B033D265-0F20-4908-AB69-A12246093CBD}">
      <dsp:nvSpPr>
        <dsp:cNvPr id="0" name=""/>
        <dsp:cNvSpPr/>
      </dsp:nvSpPr>
      <dsp:spPr>
        <a:xfrm>
          <a:off x="1837639" y="518077"/>
          <a:ext cx="1493759" cy="715192"/>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C157357-AAD5-4679-91B5-8597D5E05492}">
      <dsp:nvSpPr>
        <dsp:cNvPr id="0" name=""/>
        <dsp:cNvSpPr/>
      </dsp:nvSpPr>
      <dsp:spPr>
        <a:xfrm>
          <a:off x="2009242" y="929637"/>
          <a:ext cx="1531752" cy="21996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Consider your current &amp; future DC models</a:t>
          </a:r>
          <a:endParaRPr lang="en-US" sz="1700" kern="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dsp:txBody>
      <dsp:txXfrm>
        <a:off x="2054105" y="974500"/>
        <a:ext cx="1442026" cy="2109918"/>
      </dsp:txXfrm>
    </dsp:sp>
    <dsp:sp modelId="{F8B7BD4F-4739-4FA4-B573-0F3A9BB8F274}">
      <dsp:nvSpPr>
        <dsp:cNvPr id="0" name=""/>
        <dsp:cNvSpPr/>
      </dsp:nvSpPr>
      <dsp:spPr>
        <a:xfrm>
          <a:off x="3675280" y="518077"/>
          <a:ext cx="1493759" cy="715192"/>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1202294-6D17-4C08-A803-E65FE729E5A7}">
      <dsp:nvSpPr>
        <dsp:cNvPr id="0" name=""/>
        <dsp:cNvSpPr/>
      </dsp:nvSpPr>
      <dsp:spPr>
        <a:xfrm>
          <a:off x="3846883" y="929637"/>
          <a:ext cx="1531752" cy="21996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Evaluate DCIM professional service offerings</a:t>
          </a:r>
          <a:endParaRPr lang="en-US" sz="1700" kern="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dsp:txBody>
      <dsp:txXfrm>
        <a:off x="3891746" y="974500"/>
        <a:ext cx="1442026" cy="2109918"/>
      </dsp:txXfrm>
    </dsp:sp>
    <dsp:sp modelId="{35515977-4B1B-4499-85AB-76B19E1109E1}">
      <dsp:nvSpPr>
        <dsp:cNvPr id="0" name=""/>
        <dsp:cNvSpPr/>
      </dsp:nvSpPr>
      <dsp:spPr>
        <a:xfrm>
          <a:off x="5512920" y="518077"/>
          <a:ext cx="1493759" cy="715192"/>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9A4BD3F-090F-41CD-8503-59BAE02F1CF8}">
      <dsp:nvSpPr>
        <dsp:cNvPr id="0" name=""/>
        <dsp:cNvSpPr/>
      </dsp:nvSpPr>
      <dsp:spPr>
        <a:xfrm>
          <a:off x="5684523" y="929637"/>
          <a:ext cx="1531752" cy="21996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Look for pilot or phased options</a:t>
          </a:r>
          <a:endParaRPr lang="en-US" sz="1700" kern="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dsp:txBody>
      <dsp:txXfrm>
        <a:off x="5729386" y="974500"/>
        <a:ext cx="1442026" cy="2109918"/>
      </dsp:txXfrm>
    </dsp:sp>
    <dsp:sp modelId="{D6D3B95B-9F96-40BF-B0A7-F2E07296F36D}">
      <dsp:nvSpPr>
        <dsp:cNvPr id="0" name=""/>
        <dsp:cNvSpPr/>
      </dsp:nvSpPr>
      <dsp:spPr>
        <a:xfrm>
          <a:off x="7350560" y="518077"/>
          <a:ext cx="1493759" cy="715192"/>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E372E29-F01F-4B73-A3FB-B7F020E1572A}">
      <dsp:nvSpPr>
        <dsp:cNvPr id="0" name=""/>
        <dsp:cNvSpPr/>
      </dsp:nvSpPr>
      <dsp:spPr>
        <a:xfrm>
          <a:off x="7522163" y="929637"/>
          <a:ext cx="1531752" cy="21996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Contact customer references</a:t>
          </a:r>
          <a:endParaRPr lang="en-US" sz="1700" kern="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dsp:txBody>
      <dsp:txXfrm>
        <a:off x="7567026" y="974500"/>
        <a:ext cx="1442026" cy="2109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92F30-B4D6-4091-89F8-C00B868B434A}">
      <dsp:nvSpPr>
        <dsp:cNvPr id="0" name=""/>
        <dsp:cNvSpPr/>
      </dsp:nvSpPr>
      <dsp:spPr>
        <a:xfrm>
          <a:off x="0" y="3473"/>
          <a:ext cx="1369687" cy="85136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Identify</a:t>
          </a:r>
          <a:endParaRPr lang="en-US" sz="2400" kern="1200" dirty="0"/>
        </a:p>
      </dsp:txBody>
      <dsp:txXfrm>
        <a:off x="0" y="3473"/>
        <a:ext cx="1369687" cy="851364"/>
      </dsp:txXfrm>
    </dsp:sp>
    <dsp:sp modelId="{EB09986E-4B98-4E7F-BDDF-E2A5BCA5F9DF}">
      <dsp:nvSpPr>
        <dsp:cNvPr id="0" name=""/>
        <dsp:cNvSpPr/>
      </dsp:nvSpPr>
      <dsp:spPr>
        <a:xfrm rot="5400000">
          <a:off x="360133" y="898132"/>
          <a:ext cx="649420" cy="779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dirty="0"/>
        </a:p>
      </dsp:txBody>
      <dsp:txXfrm rot="-5400000">
        <a:off x="451052" y="963074"/>
        <a:ext cx="467582" cy="454594"/>
      </dsp:txXfrm>
    </dsp:sp>
    <dsp:sp modelId="{5E6CDEF9-10FD-4CF1-B827-3F499508C3DC}">
      <dsp:nvSpPr>
        <dsp:cNvPr id="0" name=""/>
        <dsp:cNvSpPr/>
      </dsp:nvSpPr>
      <dsp:spPr>
        <a:xfrm>
          <a:off x="0" y="1720731"/>
          <a:ext cx="1369687" cy="85136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Rank</a:t>
          </a:r>
          <a:endParaRPr lang="en-US" sz="2400" kern="1200" dirty="0"/>
        </a:p>
      </dsp:txBody>
      <dsp:txXfrm>
        <a:off x="0" y="1720731"/>
        <a:ext cx="1369687" cy="851364"/>
      </dsp:txXfrm>
    </dsp:sp>
    <dsp:sp modelId="{7140CE52-609D-455C-AD57-1F6B30B22CC5}">
      <dsp:nvSpPr>
        <dsp:cNvPr id="0" name=""/>
        <dsp:cNvSpPr/>
      </dsp:nvSpPr>
      <dsp:spPr>
        <a:xfrm rot="5400000">
          <a:off x="358830" y="2617127"/>
          <a:ext cx="652025" cy="779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dirty="0"/>
        </a:p>
      </dsp:txBody>
      <dsp:txXfrm rot="-5400000">
        <a:off x="451052" y="2680767"/>
        <a:ext cx="467582" cy="456418"/>
      </dsp:txXfrm>
    </dsp:sp>
    <dsp:sp modelId="{33784D9B-DFFA-44D7-B861-31AB83D0C22A}">
      <dsp:nvSpPr>
        <dsp:cNvPr id="0" name=""/>
        <dsp:cNvSpPr/>
      </dsp:nvSpPr>
      <dsp:spPr>
        <a:xfrm>
          <a:off x="0" y="3441463"/>
          <a:ext cx="1369687" cy="85136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Match vendor</a:t>
          </a:r>
          <a:endParaRPr lang="en-US" sz="2400" kern="1200" dirty="0"/>
        </a:p>
      </dsp:txBody>
      <dsp:txXfrm>
        <a:off x="0" y="3441463"/>
        <a:ext cx="1369687" cy="8513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B5E3A-2679-3745-84C4-FAED93B04EB4}">
      <dsp:nvSpPr>
        <dsp:cNvPr id="0" name=""/>
        <dsp:cNvSpPr/>
      </dsp:nvSpPr>
      <dsp:spPr>
        <a:xfrm>
          <a:off x="-5727099" y="-876975"/>
          <a:ext cx="6821251" cy="6821251"/>
        </a:xfrm>
        <a:prstGeom prst="blockArc">
          <a:avLst>
            <a:gd name="adj1" fmla="val 18900000"/>
            <a:gd name="adj2" fmla="val 2700000"/>
            <a:gd name="adj3" fmla="val 317"/>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F3421CD-EFFB-F74C-9707-0302B097FB8F}">
      <dsp:nvSpPr>
        <dsp:cNvPr id="0" name=""/>
        <dsp:cNvSpPr/>
      </dsp:nvSpPr>
      <dsp:spPr>
        <a:xfrm>
          <a:off x="479600" y="316604"/>
          <a:ext cx="8341718" cy="63361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2932"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DCIM is a journey, deploy features over time</a:t>
          </a:r>
          <a:endParaRPr lang="en-US" sz="1900" kern="1200" dirty="0"/>
        </a:p>
      </dsp:txBody>
      <dsp:txXfrm>
        <a:off x="479600" y="316604"/>
        <a:ext cx="8341718" cy="633615"/>
      </dsp:txXfrm>
    </dsp:sp>
    <dsp:sp modelId="{3296E64D-7C4B-7C4A-B04F-847CE0596781}">
      <dsp:nvSpPr>
        <dsp:cNvPr id="0" name=""/>
        <dsp:cNvSpPr/>
      </dsp:nvSpPr>
      <dsp:spPr>
        <a:xfrm>
          <a:off x="68681" y="235537"/>
          <a:ext cx="821838" cy="795749"/>
        </a:xfrm>
        <a:prstGeom prst="ellipse">
          <a:avLst/>
        </a:prstGeom>
        <a:blipFill rotWithShape="0">
          <a:blip xmlns:r="http://schemas.openxmlformats.org/officeDocument/2006/relationships" r:embed="rId1"/>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C552A2D-F233-8F4E-83A6-257E6741D14B}">
      <dsp:nvSpPr>
        <dsp:cNvPr id="0" name=""/>
        <dsp:cNvSpPr/>
      </dsp:nvSpPr>
      <dsp:spPr>
        <a:xfrm>
          <a:off x="933630" y="1266723"/>
          <a:ext cx="7887688" cy="63361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2932"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Develop best-practices in tandem with DCIM</a:t>
          </a:r>
          <a:endParaRPr lang="en-US" sz="1900" kern="1200" dirty="0"/>
        </a:p>
      </dsp:txBody>
      <dsp:txXfrm>
        <a:off x="933630" y="1266723"/>
        <a:ext cx="7887688" cy="633615"/>
      </dsp:txXfrm>
    </dsp:sp>
    <dsp:sp modelId="{E00E4442-E1BE-4345-834E-C6B9C2BC55CD}">
      <dsp:nvSpPr>
        <dsp:cNvPr id="0" name=""/>
        <dsp:cNvSpPr/>
      </dsp:nvSpPr>
      <dsp:spPr>
        <a:xfrm>
          <a:off x="537621" y="1187521"/>
          <a:ext cx="792018" cy="792018"/>
        </a:xfrm>
        <a:prstGeom prst="ellipse">
          <a:avLst/>
        </a:prstGeom>
        <a:blipFill rotWithShape="0">
          <a:blip xmlns:r="http://schemas.openxmlformats.org/officeDocument/2006/relationships" r:embed="rId2"/>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129637B-EA17-F443-9594-6E4080930D04}">
      <dsp:nvSpPr>
        <dsp:cNvPr id="0" name=""/>
        <dsp:cNvSpPr/>
      </dsp:nvSpPr>
      <dsp:spPr>
        <a:xfrm>
          <a:off x="1072981" y="2216842"/>
          <a:ext cx="7748337" cy="63361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2932"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DCIM is not an island … it will need to be integrated</a:t>
          </a:r>
          <a:endParaRPr lang="en-US" sz="1900" kern="1200" dirty="0"/>
        </a:p>
      </dsp:txBody>
      <dsp:txXfrm>
        <a:off x="1072981" y="2216842"/>
        <a:ext cx="7748337" cy="633615"/>
      </dsp:txXfrm>
    </dsp:sp>
    <dsp:sp modelId="{4BEDF4C8-E1C3-804E-AD65-15B7ADD65EE2}">
      <dsp:nvSpPr>
        <dsp:cNvPr id="0" name=""/>
        <dsp:cNvSpPr/>
      </dsp:nvSpPr>
      <dsp:spPr>
        <a:xfrm>
          <a:off x="638329" y="2086741"/>
          <a:ext cx="869304" cy="893817"/>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08E61C-B0A1-B74C-B12D-EE0382457AAC}">
      <dsp:nvSpPr>
        <dsp:cNvPr id="0" name=""/>
        <dsp:cNvSpPr/>
      </dsp:nvSpPr>
      <dsp:spPr>
        <a:xfrm>
          <a:off x="933630" y="3166961"/>
          <a:ext cx="7887688" cy="63361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2932"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Choose DCIM to manage your datacenter today &amp; tomorrow</a:t>
          </a:r>
          <a:endParaRPr lang="en-US" sz="1900" kern="1200" dirty="0"/>
        </a:p>
      </dsp:txBody>
      <dsp:txXfrm>
        <a:off x="933630" y="3166961"/>
        <a:ext cx="7887688" cy="633615"/>
      </dsp:txXfrm>
    </dsp:sp>
    <dsp:sp modelId="{4C420F27-3BF0-4741-82B3-2DB6BAFE404C}">
      <dsp:nvSpPr>
        <dsp:cNvPr id="0" name=""/>
        <dsp:cNvSpPr/>
      </dsp:nvSpPr>
      <dsp:spPr>
        <a:xfrm>
          <a:off x="537621" y="3087759"/>
          <a:ext cx="792018" cy="792018"/>
        </a:xfrm>
        <a:prstGeom prst="ellipse">
          <a:avLst/>
        </a:prstGeom>
        <a:blipFill rotWithShape="0">
          <a:blip xmlns:r="http://schemas.openxmlformats.org/officeDocument/2006/relationships" r:embed="rId4"/>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7A6619C-C5B8-1C46-ADDD-35657B86F549}">
      <dsp:nvSpPr>
        <dsp:cNvPr id="0" name=""/>
        <dsp:cNvSpPr/>
      </dsp:nvSpPr>
      <dsp:spPr>
        <a:xfrm>
          <a:off x="479600" y="4117079"/>
          <a:ext cx="8341718" cy="63361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2932"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Datacenters are becoming more dynamic, more complex – consider DCIM as necessary for efficiency, availability &amp; agility …</a:t>
          </a:r>
          <a:endParaRPr lang="en-US" sz="1900" kern="1200" dirty="0"/>
        </a:p>
      </dsp:txBody>
      <dsp:txXfrm>
        <a:off x="479600" y="4117079"/>
        <a:ext cx="8341718" cy="633615"/>
      </dsp:txXfrm>
    </dsp:sp>
    <dsp:sp modelId="{2EC8E9AA-2A33-6748-B8E9-BA72D84471C5}">
      <dsp:nvSpPr>
        <dsp:cNvPr id="0" name=""/>
        <dsp:cNvSpPr/>
      </dsp:nvSpPr>
      <dsp:spPr>
        <a:xfrm>
          <a:off x="83591" y="4037878"/>
          <a:ext cx="792018" cy="792018"/>
        </a:xfrm>
        <a:prstGeom prst="ellipse">
          <a:avLst/>
        </a:prstGeom>
        <a:blipFill rotWithShape="0">
          <a:blip xmlns:r="http://schemas.openxmlformats.org/officeDocument/2006/relationships" r:embed="rId5"/>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AA16C3-C6D0-45EB-A9B9-27209DB38490}" type="datetimeFigureOut">
              <a:rPr lang="en-US" smtClean="0"/>
              <a:t>10/19/2014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6698DB-C4A2-494E-8911-7F6277114277}" type="slidenum">
              <a:rPr lang="en-US" smtClean="0"/>
              <a:t>‹#›</a:t>
            </a:fld>
            <a:endParaRPr lang="en-US" dirty="0"/>
          </a:p>
        </p:txBody>
      </p:sp>
    </p:spTree>
    <p:extLst>
      <p:ext uri="{BB962C8B-B14F-4D97-AF65-F5344CB8AC3E}">
        <p14:creationId xmlns:p14="http://schemas.microsoft.com/office/powerpoint/2010/main" val="1062252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 Goodison</a:t>
            </a:r>
          </a:p>
          <a:p>
            <a:r>
              <a:rPr lang="en-US" dirty="0" smtClean="0"/>
              <a:t>pgoodiso@cormant.biz</a:t>
            </a:r>
          </a:p>
          <a:p>
            <a:r>
              <a:rPr lang="en-US" dirty="0" smtClean="0"/>
              <a:t>Tel: 1 855 CORMANT</a:t>
            </a:r>
            <a:endParaRPr lang="en-US" dirty="0"/>
          </a:p>
        </p:txBody>
      </p:sp>
      <p:sp>
        <p:nvSpPr>
          <p:cNvPr id="4" name="Slide Number Placeholder 3"/>
          <p:cNvSpPr>
            <a:spLocks noGrp="1"/>
          </p:cNvSpPr>
          <p:nvPr>
            <p:ph type="sldNum" sz="quarter" idx="10"/>
          </p:nvPr>
        </p:nvSpPr>
        <p:spPr/>
        <p:txBody>
          <a:bodyPr/>
          <a:lstStyle/>
          <a:p>
            <a:fld id="{426698DB-C4A2-494E-8911-7F6277114277}" type="slidenum">
              <a:rPr lang="en-US" smtClean="0"/>
              <a:t>1</a:t>
            </a:fld>
            <a:endParaRPr lang="en-US" dirty="0"/>
          </a:p>
        </p:txBody>
      </p:sp>
    </p:spTree>
    <p:extLst>
      <p:ext uri="{BB962C8B-B14F-4D97-AF65-F5344CB8AC3E}">
        <p14:creationId xmlns:p14="http://schemas.microsoft.com/office/powerpoint/2010/main" val="3685678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Gartner: Best Practices: Optimize Your Data Center Utilization With DCIM</a:t>
            </a:r>
          </a:p>
          <a:p>
            <a:r>
              <a:rPr lang="en-US" dirty="0" smtClean="0"/>
              <a:t>13 August 2014  G00267307</a:t>
            </a:r>
          </a:p>
          <a:p>
            <a:r>
              <a:rPr lang="en-US" dirty="0" smtClean="0"/>
              <a:t>Analyst(s): April Adams | David J. Cappuccio</a:t>
            </a:r>
          </a:p>
          <a:p>
            <a:endParaRPr lang="en-US" dirty="0"/>
          </a:p>
        </p:txBody>
      </p:sp>
      <p:sp>
        <p:nvSpPr>
          <p:cNvPr id="4" name="Slide Number Placeholder 3"/>
          <p:cNvSpPr>
            <a:spLocks noGrp="1"/>
          </p:cNvSpPr>
          <p:nvPr>
            <p:ph type="sldNum" sz="quarter" idx="10"/>
          </p:nvPr>
        </p:nvSpPr>
        <p:spPr/>
        <p:txBody>
          <a:bodyPr/>
          <a:lstStyle/>
          <a:p>
            <a:fld id="{426698DB-C4A2-494E-8911-7F6277114277}" type="slidenum">
              <a:rPr lang="en-US" smtClean="0"/>
              <a:t>38</a:t>
            </a:fld>
            <a:endParaRPr lang="en-US" dirty="0"/>
          </a:p>
        </p:txBody>
      </p:sp>
    </p:spTree>
    <p:extLst>
      <p:ext uri="{BB962C8B-B14F-4D97-AF65-F5344CB8AC3E}">
        <p14:creationId xmlns:p14="http://schemas.microsoft.com/office/powerpoint/2010/main" val="1922064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 Goodison</a:t>
            </a:r>
          </a:p>
          <a:p>
            <a:r>
              <a:rPr lang="en-US" dirty="0" smtClean="0"/>
              <a:t>pgoodiso@cormant.biz</a:t>
            </a:r>
          </a:p>
          <a:p>
            <a:r>
              <a:rPr lang="en-US" dirty="0" smtClean="0"/>
              <a:t>Tel: 1 855 CORMANT</a:t>
            </a:r>
          </a:p>
        </p:txBody>
      </p:sp>
      <p:sp>
        <p:nvSpPr>
          <p:cNvPr id="4" name="Slide Number Placeholder 3"/>
          <p:cNvSpPr>
            <a:spLocks noGrp="1"/>
          </p:cNvSpPr>
          <p:nvPr>
            <p:ph type="sldNum" sz="quarter" idx="10"/>
          </p:nvPr>
        </p:nvSpPr>
        <p:spPr/>
        <p:txBody>
          <a:bodyPr/>
          <a:lstStyle/>
          <a:p>
            <a:fld id="{426698DB-C4A2-494E-8911-7F6277114277}" type="slidenum">
              <a:rPr lang="en-US" smtClean="0"/>
              <a:t>39</a:t>
            </a:fld>
            <a:endParaRPr lang="en-US" dirty="0"/>
          </a:p>
        </p:txBody>
      </p:sp>
    </p:spTree>
    <p:extLst>
      <p:ext uri="{BB962C8B-B14F-4D97-AF65-F5344CB8AC3E}">
        <p14:creationId xmlns:p14="http://schemas.microsoft.com/office/powerpoint/2010/main" val="2877153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u="none" dirty="0" smtClean="0"/>
              <a:t>When to select?</a:t>
            </a:r>
            <a:r>
              <a:rPr lang="en-US" u="none" baseline="0" dirty="0" smtClean="0"/>
              <a:t> Well any time really, retrofit possible.</a:t>
            </a:r>
            <a:endParaRPr lang="en-US" u="none" dirty="0" smtClean="0"/>
          </a:p>
          <a:p>
            <a:pPr marL="171450" indent="-171450">
              <a:buFont typeface="Arial" panose="020B0604020202020204" pitchFamily="34" charset="0"/>
              <a:buChar char="•"/>
            </a:pPr>
            <a:r>
              <a:rPr lang="en-US" u="sng" dirty="0" smtClean="0"/>
              <a:t>Before</a:t>
            </a:r>
            <a:r>
              <a:rPr lang="en-US" dirty="0" smtClean="0"/>
              <a:t> evaluating DCIM tools, document what you want to accomplish with them.</a:t>
            </a:r>
          </a:p>
          <a:p>
            <a:pPr marL="171450" indent="-171450">
              <a:buFont typeface="Arial" panose="020B0604020202020204" pitchFamily="34" charset="0"/>
              <a:buChar char="•"/>
            </a:pPr>
            <a:r>
              <a:rPr lang="en-US" dirty="0" smtClean="0"/>
              <a:t>Consider where your DC resources will be in 3 years or so. </a:t>
            </a:r>
          </a:p>
          <a:p>
            <a:pPr marL="171450" indent="-171450">
              <a:buFont typeface="Arial" panose="020B0604020202020204" pitchFamily="34" charset="0"/>
              <a:buChar char="•"/>
            </a:pPr>
            <a:r>
              <a:rPr lang="en-US" dirty="0" smtClean="0"/>
              <a:t>Realize that your organization – even very hands on help need implementation support</a:t>
            </a:r>
          </a:p>
          <a:p>
            <a:pPr marL="171450" indent="-171450">
              <a:buFont typeface="Arial" panose="020B0604020202020204" pitchFamily="34" charset="0"/>
              <a:buChar char="•"/>
            </a:pPr>
            <a:r>
              <a:rPr lang="en-US" dirty="0" smtClean="0"/>
              <a:t>Select solutions that will allow a pilot or phased purchase to ensure the solution is right for you. </a:t>
            </a:r>
          </a:p>
          <a:p>
            <a:pPr marL="171450" indent="-171450">
              <a:buFont typeface="Arial" panose="020B0604020202020204" pitchFamily="34" charset="0"/>
              <a:buChar char="•"/>
            </a:pPr>
            <a:r>
              <a:rPr lang="en-US" dirty="0" smtClean="0"/>
              <a:t>Take up references, just because ACME Co. has the solution does not mean they like it!</a:t>
            </a:r>
          </a:p>
        </p:txBody>
      </p:sp>
      <p:sp>
        <p:nvSpPr>
          <p:cNvPr id="4" name="Slide Number Placeholder 3"/>
          <p:cNvSpPr>
            <a:spLocks noGrp="1"/>
          </p:cNvSpPr>
          <p:nvPr>
            <p:ph type="sldNum" sz="quarter" idx="10"/>
          </p:nvPr>
        </p:nvSpPr>
        <p:spPr/>
        <p:txBody>
          <a:bodyPr/>
          <a:lstStyle/>
          <a:p>
            <a:fld id="{426698DB-C4A2-494E-8911-7F6277114277}" type="slidenum">
              <a:rPr lang="en-US" smtClean="0"/>
              <a:t>17</a:t>
            </a:fld>
            <a:endParaRPr lang="en-US" dirty="0"/>
          </a:p>
        </p:txBody>
      </p:sp>
    </p:spTree>
    <p:extLst>
      <p:ext uri="{BB962C8B-B14F-4D97-AF65-F5344CB8AC3E}">
        <p14:creationId xmlns:p14="http://schemas.microsoft.com/office/powerpoint/2010/main" val="603569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6698DB-C4A2-494E-8911-7F6277114277}" type="slidenum">
              <a:rPr lang="en-US" smtClean="0"/>
              <a:t>18</a:t>
            </a:fld>
            <a:endParaRPr lang="en-US" dirty="0"/>
          </a:p>
        </p:txBody>
      </p:sp>
    </p:spTree>
    <p:extLst>
      <p:ext uri="{BB962C8B-B14F-4D97-AF65-F5344CB8AC3E}">
        <p14:creationId xmlns:p14="http://schemas.microsoft.com/office/powerpoint/2010/main" val="3304603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As</a:t>
            </a:r>
            <a:r>
              <a:rPr lang="en-US" baseline="0" dirty="0" smtClean="0"/>
              <a:t> mentioned before, you start with your goals. This leads you to your DCIM requirements and limitations which will help you in your vendor selection process.</a:t>
            </a:r>
          </a:p>
          <a:p>
            <a:pPr marL="228600" indent="-228600">
              <a:buFont typeface="+mj-lt"/>
              <a:buAutoNum type="arabicPeriod"/>
            </a:pPr>
            <a:r>
              <a:rPr lang="en-US" baseline="0" dirty="0" smtClean="0"/>
              <a:t>First, you identify the key requirements you’re looking for with DCIM. You need to consider these requirements with internal limitations such as your budget vs the cost of the DCIM solution as well as time to implement when deciding how many requirements you’d like to tackle up front. </a:t>
            </a:r>
          </a:p>
          <a:p>
            <a:pPr marL="228600" indent="-228600">
              <a:buFont typeface="+mj-lt"/>
              <a:buAutoNum type="arabicPeriod"/>
            </a:pPr>
            <a:r>
              <a:rPr lang="en-US" baseline="0" dirty="0" smtClean="0"/>
              <a:t>You then rank the requirements based on what’s most important to you and given a budget, which features are necessary.</a:t>
            </a:r>
          </a:p>
          <a:p>
            <a:pPr marL="228600" indent="-228600">
              <a:buFont typeface="+mj-lt"/>
              <a:buAutoNum type="arabicPeriod"/>
            </a:pPr>
            <a:r>
              <a:rPr lang="en-US" baseline="0" dirty="0" smtClean="0"/>
              <a:t>Once you have these ranked, you take your pool of vendors and begin narrowing the list. </a:t>
            </a:r>
          </a:p>
          <a:p>
            <a:pPr marL="228600" indent="-228600">
              <a:buFont typeface="+mj-lt"/>
              <a:buAutoNum type="arabicPeriod"/>
            </a:pPr>
            <a:r>
              <a:rPr lang="en-US" baseline="0" dirty="0" smtClean="0"/>
              <a:t>Take your necessities first, these are your most important reasons for deploying DCIM and see which vendors satisfy these criteria.</a:t>
            </a:r>
          </a:p>
          <a:p>
            <a:pPr marL="228600" indent="-228600">
              <a:buFont typeface="+mj-lt"/>
              <a:buAutoNum type="arabicPeriod"/>
            </a:pPr>
            <a:r>
              <a:rPr lang="en-US" baseline="0" dirty="0" smtClean="0"/>
              <a:t>Then look at your 2</a:t>
            </a:r>
            <a:r>
              <a:rPr lang="en-US" baseline="30000" dirty="0" smtClean="0"/>
              <a:t>nd</a:t>
            </a:r>
            <a:r>
              <a:rPr lang="en-US" baseline="0" dirty="0" smtClean="0"/>
              <a:t> tier priorities and narrow your list further, also keeping your limitations in mind as some vendors may be out of the price range at your 1</a:t>
            </a:r>
            <a:r>
              <a:rPr lang="en-US" baseline="30000" dirty="0" smtClean="0"/>
              <a:t>st</a:t>
            </a:r>
            <a:r>
              <a:rPr lang="en-US" baseline="0" dirty="0" smtClean="0"/>
              <a:t> tier priorities whereas others may not be, for example.</a:t>
            </a:r>
          </a:p>
          <a:p>
            <a:pPr marL="228600" indent="-228600">
              <a:buFont typeface="+mj-lt"/>
              <a:buAutoNum type="arabicPeriod"/>
            </a:pPr>
            <a:r>
              <a:rPr lang="en-US" baseline="0" dirty="0" smtClean="0"/>
              <a:t>Then look at your 3</a:t>
            </a:r>
            <a:r>
              <a:rPr lang="en-US" baseline="30000" dirty="0" smtClean="0"/>
              <a:t>rd</a:t>
            </a:r>
            <a:r>
              <a:rPr lang="en-US" baseline="0" dirty="0" smtClean="0"/>
              <a:t> tier and so on until you achieve a manageable shortlist to do demos and possibly even a proof of concept prior to implementation. Sometimes a demo is enough, but a proof of concept can often help you validate what the vendor is telling you.</a:t>
            </a:r>
            <a:endParaRPr lang="en-US" dirty="0"/>
          </a:p>
        </p:txBody>
      </p:sp>
      <p:sp>
        <p:nvSpPr>
          <p:cNvPr id="4" name="Slide Number Placeholder 3"/>
          <p:cNvSpPr>
            <a:spLocks noGrp="1"/>
          </p:cNvSpPr>
          <p:nvPr>
            <p:ph type="sldNum" sz="quarter" idx="10"/>
          </p:nvPr>
        </p:nvSpPr>
        <p:spPr/>
        <p:txBody>
          <a:bodyPr/>
          <a:lstStyle/>
          <a:p>
            <a:fld id="{426698DB-C4A2-494E-8911-7F6277114277}" type="slidenum">
              <a:rPr lang="en-US" smtClean="0"/>
              <a:t>19</a:t>
            </a:fld>
            <a:endParaRPr lang="en-US" dirty="0"/>
          </a:p>
        </p:txBody>
      </p:sp>
    </p:spTree>
    <p:extLst>
      <p:ext uri="{BB962C8B-B14F-4D97-AF65-F5344CB8AC3E}">
        <p14:creationId xmlns:p14="http://schemas.microsoft.com/office/powerpoint/2010/main" val="521836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Roll out to further sites</a:t>
            </a:r>
          </a:p>
          <a:p>
            <a:pPr marL="171450" indent="-171450">
              <a:buFont typeface="Arial" panose="020B0604020202020204" pitchFamily="34" charset="0"/>
              <a:buChar char="•"/>
            </a:pPr>
            <a:r>
              <a:rPr lang="en-US" dirty="0" smtClean="0"/>
              <a:t>Inevitably there will be assumptions to correct, mistakes made, missed data, irrelevant data, process improvement, site differences. </a:t>
            </a:r>
          </a:p>
          <a:p>
            <a:pPr marL="628650" lvl="1" indent="-171450">
              <a:buFont typeface="Arial" panose="020B0604020202020204" pitchFamily="34" charset="0"/>
              <a:buChar char="•"/>
            </a:pPr>
            <a:r>
              <a:rPr lang="en-US" dirty="0" smtClean="0"/>
              <a:t>Make them now before enterprise rollout (and retrofit to pilot site first) </a:t>
            </a:r>
          </a:p>
          <a:p>
            <a:pPr marL="628650" lvl="1" indent="-171450">
              <a:buFont typeface="Arial" panose="020B0604020202020204" pitchFamily="34" charset="0"/>
              <a:buChar char="•"/>
            </a:pPr>
            <a:r>
              <a:rPr lang="en-US" dirty="0" smtClean="0"/>
              <a:t>Update system and move forward.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26698DB-C4A2-494E-8911-7F6277114277}" type="slidenum">
              <a:rPr lang="en-US" smtClean="0"/>
              <a:t>28</a:t>
            </a:fld>
            <a:endParaRPr lang="en-US" dirty="0"/>
          </a:p>
        </p:txBody>
      </p:sp>
    </p:spTree>
    <p:extLst>
      <p:ext uri="{BB962C8B-B14F-4D97-AF65-F5344CB8AC3E}">
        <p14:creationId xmlns:p14="http://schemas.microsoft.com/office/powerpoint/2010/main" val="238385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163" indent="-112163"/>
            <a:r>
              <a:rPr lang="en-US" sz="1200" b="0" i="0" kern="1200" dirty="0" smtClean="0">
                <a:solidFill>
                  <a:schemeClr val="tx1"/>
                </a:solidFill>
                <a:effectLst/>
                <a:latin typeface="Arial" charset="0"/>
                <a:ea typeface="+mn-ea"/>
                <a:cs typeface="+mn-cs"/>
              </a:rPr>
              <a:t>Two</a:t>
            </a:r>
            <a:r>
              <a:rPr lang="en-US" sz="1200" b="0" i="0" kern="1200" baseline="0" dirty="0" smtClean="0">
                <a:solidFill>
                  <a:schemeClr val="tx1"/>
                </a:solidFill>
                <a:effectLst/>
                <a:latin typeface="Arial" charset="0"/>
                <a:ea typeface="+mn-ea"/>
                <a:cs typeface="+mn-cs"/>
              </a:rPr>
              <a:t> </a:t>
            </a:r>
            <a:r>
              <a:rPr lang="en-US" sz="1200" b="0" i="0" kern="1200" dirty="0" smtClean="0">
                <a:solidFill>
                  <a:schemeClr val="tx1"/>
                </a:solidFill>
                <a:effectLst/>
                <a:latin typeface="Arial" charset="0"/>
                <a:ea typeface="+mn-ea"/>
                <a:cs typeface="+mn-cs"/>
              </a:rPr>
              <a:t>thirds of users cited maintaining the accuracy of their product's asset database as their top challenge. (It was also the</a:t>
            </a:r>
            <a:r>
              <a:rPr lang="en-US" sz="1200" b="0" i="0" kern="1200" baseline="0" dirty="0" smtClean="0">
                <a:solidFill>
                  <a:schemeClr val="tx1"/>
                </a:solidFill>
                <a:effectLst/>
                <a:latin typeface="Arial" charset="0"/>
                <a:ea typeface="+mn-ea"/>
                <a:cs typeface="+mn-cs"/>
              </a:rPr>
              <a:t> top barrier to DCIM deployment in Uptime’s 2013 survey)</a:t>
            </a:r>
          </a:p>
          <a:p>
            <a:pPr marL="112163" indent="-112163"/>
            <a:endParaRPr lang="en-US" sz="1200" b="0" i="0" kern="1200" baseline="0" dirty="0" smtClean="0">
              <a:solidFill>
                <a:schemeClr val="tx1"/>
              </a:solidFill>
              <a:effectLst/>
              <a:latin typeface="Arial" charset="0"/>
              <a:ea typeface="+mn-ea"/>
              <a:cs typeface="+mn-cs"/>
            </a:endParaRPr>
          </a:p>
          <a:p>
            <a:pPr marL="112163" indent="-112163"/>
            <a:r>
              <a:rPr lang="en-US" sz="1200" b="0" i="0" kern="1200" baseline="0" dirty="0" smtClean="0">
                <a:solidFill>
                  <a:schemeClr val="tx1"/>
                </a:solidFill>
                <a:effectLst/>
                <a:latin typeface="Arial" charset="0"/>
                <a:ea typeface="+mn-ea"/>
                <a:cs typeface="+mn-cs"/>
              </a:rPr>
              <a:t>Almost half reported that process change was a significant challenge (will require closer alignment of IT and Facilities department than many organizations currently have).</a:t>
            </a:r>
            <a:endParaRPr lang="en-US" dirty="0" smtClean="0"/>
          </a:p>
          <a:p>
            <a:endParaRPr lang="en-US" dirty="0" smtClean="0"/>
          </a:p>
          <a:p>
            <a:r>
              <a:rPr lang="en-US" baseline="0" dirty="0" smtClean="0"/>
              <a:t>By far, integration got the most votes as most challenging, as well as most votes overall.</a:t>
            </a:r>
          </a:p>
          <a:p>
            <a:endParaRPr lang="en-US" baseline="0" dirty="0" smtClean="0"/>
          </a:p>
          <a:p>
            <a:r>
              <a:rPr lang="en-US" baseline="0" dirty="0" smtClean="0"/>
              <a:t>Users with suites also cited “time it took to deploy” as a significant challenge. </a:t>
            </a:r>
          </a:p>
        </p:txBody>
      </p:sp>
      <p:sp>
        <p:nvSpPr>
          <p:cNvPr id="4" name="Slide Number Placeholder 3"/>
          <p:cNvSpPr>
            <a:spLocks noGrp="1"/>
          </p:cNvSpPr>
          <p:nvPr>
            <p:ph type="sldNum" sz="quarter" idx="10"/>
          </p:nvPr>
        </p:nvSpPr>
        <p:spPr/>
        <p:txBody>
          <a:bodyPr/>
          <a:lstStyle/>
          <a:p>
            <a:fld id="{426698DB-C4A2-494E-8911-7F6277114277}" type="slidenum">
              <a:rPr lang="en-US" smtClean="0"/>
              <a:t>31</a:t>
            </a:fld>
            <a:endParaRPr lang="en-US" dirty="0"/>
          </a:p>
        </p:txBody>
      </p:sp>
    </p:spTree>
    <p:extLst>
      <p:ext uri="{BB962C8B-B14F-4D97-AF65-F5344CB8AC3E}">
        <p14:creationId xmlns:p14="http://schemas.microsoft.com/office/powerpoint/2010/main" val="2896022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8674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490" y="4342699"/>
            <a:ext cx="5487020" cy="4114956"/>
          </a:xfrm>
          <a:prstGeom prst="rect">
            <a:avLst/>
          </a:prstGeom>
        </p:spPr>
        <p:txBody>
          <a:bodyPr/>
          <a:lstStyle/>
          <a:p>
            <a:r>
              <a:rPr lang="en-US" dirty="0" smtClean="0"/>
              <a:t>Barclays</a:t>
            </a:r>
            <a:r>
              <a:rPr lang="en-US" baseline="0" dirty="0" smtClean="0"/>
              <a:t> has saved a significant amount of money by using DCIM software for monitoring of items.</a:t>
            </a:r>
            <a:endParaRPr lang="en-US" dirty="0"/>
          </a:p>
        </p:txBody>
      </p:sp>
      <p:sp>
        <p:nvSpPr>
          <p:cNvPr id="4" name="Date Placeholder 3"/>
          <p:cNvSpPr>
            <a:spLocks noGrp="1"/>
          </p:cNvSpPr>
          <p:nvPr>
            <p:ph type="dt" idx="10"/>
          </p:nvPr>
        </p:nvSpPr>
        <p:spPr/>
        <p:txBody>
          <a:bodyPr/>
          <a:lstStyle/>
          <a:p>
            <a:fld id="{C2275781-F893-41F0-BCCE-A8A78634A131}" type="datetime1">
              <a:rPr lang="en-US" smtClean="0"/>
              <a:t>10/19/2014</a:t>
            </a:fld>
            <a:endParaRPr lang="en-US" dirty="0"/>
          </a:p>
        </p:txBody>
      </p:sp>
      <p:sp>
        <p:nvSpPr>
          <p:cNvPr id="5" name="Footer Placeholder 4"/>
          <p:cNvSpPr>
            <a:spLocks noGrp="1"/>
          </p:cNvSpPr>
          <p:nvPr>
            <p:ph type="ftr" sz="quarter" idx="11"/>
          </p:nvPr>
        </p:nvSpPr>
        <p:spPr/>
        <p:txBody>
          <a:bodyPr/>
          <a:lstStyle/>
          <a:p>
            <a:r>
              <a:rPr lang="en-US" dirty="0" smtClean="0"/>
              <a:t>© Cormant Inc. 2004-2013</a:t>
            </a:r>
          </a:p>
          <a:p>
            <a:r>
              <a:rPr lang="en-US" dirty="0" smtClean="0"/>
              <a:t>Confidential and Proprietary</a:t>
            </a:r>
            <a:endParaRPr lang="en-US" dirty="0"/>
          </a:p>
        </p:txBody>
      </p:sp>
      <p:sp>
        <p:nvSpPr>
          <p:cNvPr id="6" name="Slide Number Placeholder 5"/>
          <p:cNvSpPr>
            <a:spLocks noGrp="1"/>
          </p:cNvSpPr>
          <p:nvPr>
            <p:ph type="sldNum" sz="quarter" idx="12"/>
          </p:nvPr>
        </p:nvSpPr>
        <p:spPr/>
        <p:txBody>
          <a:bodyPr/>
          <a:lstStyle/>
          <a:p>
            <a:fld id="{66A64E6A-4BB9-441A-B29C-468F8A08ACD8}" type="slidenum">
              <a:rPr lang="en-US" smtClean="0"/>
              <a:t>35</a:t>
            </a:fld>
            <a:endParaRPr lang="en-US" dirty="0"/>
          </a:p>
        </p:txBody>
      </p:sp>
    </p:spTree>
    <p:extLst>
      <p:ext uri="{BB962C8B-B14F-4D97-AF65-F5344CB8AC3E}">
        <p14:creationId xmlns:p14="http://schemas.microsoft.com/office/powerpoint/2010/main" val="2826903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a:fld id="{CCAE9121-D3E8-4B9D-ACDC-0E780CB8A179}" type="slidenum">
              <a:rPr lang="en-US" sz="1200"/>
              <a:pPr algn="r" defTabSz="914437"/>
              <a:t>36</a:t>
            </a:fld>
            <a:endParaRPr lang="en-US" sz="1200" dirty="0"/>
          </a:p>
        </p:txBody>
      </p:sp>
      <p:sp>
        <p:nvSpPr>
          <p:cNvPr id="9219" name="Rectangle 2"/>
          <p:cNvSpPr>
            <a:spLocks noGrp="1" noRot="1" noChangeAspect="1" noChangeArrowheads="1" noTextEdit="1"/>
          </p:cNvSpPr>
          <p:nvPr>
            <p:ph type="sldImg"/>
          </p:nvPr>
        </p:nvSpPr>
        <p:spPr>
          <a:xfrm>
            <a:off x="1382713" y="685800"/>
            <a:ext cx="3981450" cy="2986088"/>
          </a:xfrm>
          <a:ln/>
        </p:spPr>
      </p:sp>
      <p:sp>
        <p:nvSpPr>
          <p:cNvPr id="9220" name="Rectangle 3"/>
          <p:cNvSpPr>
            <a:spLocks noGrp="1" noChangeArrowheads="1"/>
          </p:cNvSpPr>
          <p:nvPr>
            <p:ph type="body" idx="1"/>
          </p:nvPr>
        </p:nvSpPr>
        <p:spPr>
          <a:noFill/>
          <a:ln/>
        </p:spPr>
        <p:txBody>
          <a:bodyPr/>
          <a:lstStyle/>
          <a:p>
            <a:pPr fontAlgn="auto">
              <a:spcBef>
                <a:spcPts val="0"/>
              </a:spcBef>
              <a:spcAft>
                <a:spcPts val="0"/>
              </a:spcAft>
              <a:defRPr/>
            </a:pPr>
            <a:endParaRPr lang="en-US" altLang="en-US" dirty="0">
              <a:solidFill>
                <a:srgbClr val="000000"/>
              </a:solidFill>
            </a:endParaRPr>
          </a:p>
        </p:txBody>
      </p:sp>
    </p:spTree>
    <p:extLst>
      <p:ext uri="{BB962C8B-B14F-4D97-AF65-F5344CB8AC3E}">
        <p14:creationId xmlns:p14="http://schemas.microsoft.com/office/powerpoint/2010/main" val="1775048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36104" y="1599435"/>
            <a:ext cx="7822096" cy="2387600"/>
          </a:xfrm>
        </p:spPr>
        <p:txBody>
          <a:bodyPr anchor="b">
            <a:normAutofit/>
          </a:bodyPr>
          <a:lstStyle>
            <a:lvl1pPr algn="l">
              <a:defRPr sz="7200" b="0">
                <a:solidFill>
                  <a:srgbClr val="F5792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36104" y="4463430"/>
            <a:ext cx="7822096" cy="1655762"/>
          </a:xfrm>
        </p:spPr>
        <p:txBody>
          <a:bodyPr>
            <a:normAutofit/>
          </a:bodyPr>
          <a:lstStyle>
            <a:lvl1pPr marL="0" indent="0" algn="l">
              <a:buNone/>
              <a:defRPr sz="3600" b="0">
                <a:latin typeface="Univers LT Std 47 Cn Lt" panose="020B04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8" name="Slide Number Placeholder 5"/>
          <p:cNvSpPr>
            <a:spLocks noGrp="1"/>
          </p:cNvSpPr>
          <p:nvPr>
            <p:ph type="sldNum" sz="quarter" idx="12"/>
          </p:nvPr>
        </p:nvSpPr>
        <p:spPr>
          <a:xfrm>
            <a:off x="7014542" y="6356351"/>
            <a:ext cx="2057400" cy="365125"/>
          </a:xfrm>
          <a:prstGeom prst="rect">
            <a:avLst/>
          </a:prstGeom>
        </p:spPr>
        <p:txBody>
          <a:bodyPr/>
          <a:lstStyle>
            <a:lvl1pPr>
              <a:defRPr>
                <a:solidFill>
                  <a:schemeClr val="bg1">
                    <a:lumMod val="50000"/>
                  </a:schemeClr>
                </a:solidFill>
                <a:latin typeface="Univers LT Std 45 Light" panose="020B0403020202020204" pitchFamily="34" charset="0"/>
              </a:defRPr>
            </a:lvl1pPr>
          </a:lstStyle>
          <a:p>
            <a:fld id="{6D244066-D70F-4A0D-8EF3-4672C27E6AE0}" type="slidenum">
              <a:rPr lang="en-US" smtClean="0"/>
              <a:pPr/>
              <a:t>‹#›</a:t>
            </a:fld>
            <a:endParaRPr lang="en-US" dirty="0"/>
          </a:p>
        </p:txBody>
      </p:sp>
    </p:spTree>
    <p:extLst>
      <p:ext uri="{BB962C8B-B14F-4D97-AF65-F5344CB8AC3E}">
        <p14:creationId xmlns:p14="http://schemas.microsoft.com/office/powerpoint/2010/main" val="393713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mediate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36104" y="1599434"/>
            <a:ext cx="7822096" cy="3288251"/>
          </a:xfrm>
        </p:spPr>
        <p:txBody>
          <a:bodyPr anchor="ctr">
            <a:normAutofit/>
          </a:bodyPr>
          <a:lstStyle>
            <a:lvl1pPr algn="ctr">
              <a:defRPr sz="6000" b="0">
                <a:solidFill>
                  <a:srgbClr val="F57921"/>
                </a:solidFill>
                <a:latin typeface="+mn-lt"/>
              </a:defRPr>
            </a:lvl1pPr>
          </a:lstStyle>
          <a:p>
            <a:r>
              <a:rPr lang="en-US" dirty="0" smtClean="0"/>
              <a:t>CLICK TO EDIT SECTION TITLE STYLE</a:t>
            </a:r>
            <a:endParaRPr lang="en-US" dirty="0"/>
          </a:p>
        </p:txBody>
      </p:sp>
      <p:sp>
        <p:nvSpPr>
          <p:cNvPr id="8" name="Slide Number Placeholder 5"/>
          <p:cNvSpPr>
            <a:spLocks noGrp="1"/>
          </p:cNvSpPr>
          <p:nvPr>
            <p:ph type="sldNum" sz="quarter" idx="12"/>
          </p:nvPr>
        </p:nvSpPr>
        <p:spPr>
          <a:xfrm>
            <a:off x="7014542" y="6356351"/>
            <a:ext cx="2057400" cy="365125"/>
          </a:xfrm>
          <a:prstGeom prst="rect">
            <a:avLst/>
          </a:prstGeom>
        </p:spPr>
        <p:txBody>
          <a:bodyPr/>
          <a:lstStyle>
            <a:lvl1pPr>
              <a:defRPr>
                <a:solidFill>
                  <a:schemeClr val="bg1">
                    <a:lumMod val="50000"/>
                  </a:schemeClr>
                </a:solidFill>
                <a:latin typeface="Univers LT Std 45 Light" panose="020B0403020202020204" pitchFamily="34" charset="0"/>
              </a:defRPr>
            </a:lvl1pPr>
          </a:lstStyle>
          <a:p>
            <a:fld id="{6D244066-D70F-4A0D-8EF3-4672C27E6AE0}" type="slidenum">
              <a:rPr lang="en-US" smtClean="0"/>
              <a:pPr/>
              <a:t>‹#›</a:t>
            </a:fld>
            <a:endParaRPr lang="en-US" dirty="0"/>
          </a:p>
        </p:txBody>
      </p:sp>
    </p:spTree>
    <p:extLst>
      <p:ext uri="{BB962C8B-B14F-4D97-AF65-F5344CB8AC3E}">
        <p14:creationId xmlns:p14="http://schemas.microsoft.com/office/powerpoint/2010/main" val="1151643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2"/>
          <p:cNvSpPr>
            <a:spLocks noGrp="1"/>
          </p:cNvSpPr>
          <p:nvPr>
            <p:ph idx="1"/>
          </p:nvPr>
        </p:nvSpPr>
        <p:spPr>
          <a:xfrm>
            <a:off x="668406" y="2451651"/>
            <a:ext cx="7886700" cy="375181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6913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Aft>
                <a:spcPts val="400"/>
              </a:spcAft>
              <a:defRPr/>
            </a:lvl1pPr>
            <a:lvl2pPr>
              <a:spcAft>
                <a:spcPts val="400"/>
              </a:spcAft>
              <a:defRPr/>
            </a:lvl2pPr>
            <a:lvl3pPr>
              <a:spcAft>
                <a:spcPts val="400"/>
              </a:spcAft>
              <a:defRPr/>
            </a:lvl3pPr>
            <a:lvl4pPr>
              <a:spcBef>
                <a:spcPts val="0"/>
              </a:spcBef>
              <a:spcAft>
                <a:spcPts val="400"/>
              </a:spcAft>
              <a:defRPr/>
            </a:lvl4pPr>
            <a:lvl5pPr>
              <a:spcBef>
                <a:spcPts val="0"/>
              </a:spcBef>
              <a:spcAft>
                <a:spcPts val="4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9505279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31157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No Background ">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457200" y="128016"/>
            <a:ext cx="8222105" cy="795528"/>
          </a:xfrm>
          <a:prstGeom prst="rect">
            <a:avLst/>
          </a:prstGeom>
          <a:noFill/>
          <a:ln w="9525">
            <a:noFill/>
            <a:miter lim="800000"/>
            <a:headEnd/>
            <a:tailEnd/>
          </a:ln>
          <a:effectLst/>
        </p:spPr>
        <p:txBody>
          <a:bodyPr vert="horz" wrap="square" lIns="0" tIns="45720" rIns="91440" bIns="0" numCol="1" anchor="b" anchorCtr="0" compatLnSpc="1">
            <a:prstTxWarp prst="textNoShape">
              <a:avLst/>
            </a:prstTxWarp>
          </a:bodyPr>
          <a:lstStyle/>
          <a:p>
            <a:pPr lvl="0"/>
            <a:r>
              <a:rPr lang="en-US" dirty="0" smtClean="0"/>
              <a:t>Click to edit Master title style</a:t>
            </a:r>
          </a:p>
        </p:txBody>
      </p:sp>
      <p:sp>
        <p:nvSpPr>
          <p:cNvPr id="13" name="Content Placeholder 12"/>
          <p:cNvSpPr>
            <a:spLocks noGrp="1"/>
          </p:cNvSpPr>
          <p:nvPr>
            <p:ph sz="quarter" idx="10"/>
          </p:nvPr>
        </p:nvSpPr>
        <p:spPr>
          <a:xfrm>
            <a:off x="457200" y="1060704"/>
            <a:ext cx="8220075" cy="4762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6"/>
          <p:cNvSpPr>
            <a:spLocks noGrp="1" noChangeArrowheads="1"/>
          </p:cNvSpPr>
          <p:nvPr>
            <p:ph type="sldNum" sz="quarter" idx="4"/>
          </p:nvPr>
        </p:nvSpPr>
        <p:spPr bwMode="auto">
          <a:xfrm>
            <a:off x="0" y="6174713"/>
            <a:ext cx="368135" cy="683288"/>
          </a:xfrm>
          <a:prstGeom prst="rect">
            <a:avLst/>
          </a:prstGeom>
          <a:solidFill>
            <a:schemeClr val="accent1">
              <a:lumMod val="75000"/>
            </a:schemeClr>
          </a:solidFill>
          <a:ln w="9525">
            <a:noFill/>
            <a:miter lim="800000"/>
            <a:headEnd/>
            <a:tailEnd/>
          </a:ln>
          <a:effectLst/>
        </p:spPr>
        <p:txBody>
          <a:bodyPr vert="horz" wrap="square" lIns="91440" tIns="91440" rIns="91440" bIns="45720" numCol="1" anchor="t" anchorCtr="0" compatLnSpc="1">
            <a:prstTxWarp prst="textNoShape">
              <a:avLst/>
            </a:prstTxWarp>
          </a:bodyPr>
          <a:lstStyle>
            <a:lvl1pPr algn="ctr">
              <a:defRPr sz="1100" b="1">
                <a:solidFill>
                  <a:schemeClr val="bg1"/>
                </a:solidFill>
                <a:latin typeface="Calibri" pitchFamily="34" charset="0"/>
                <a:cs typeface="Calibri" pitchFamily="34" charset="0"/>
              </a:defRPr>
            </a:lvl1pPr>
          </a:lstStyle>
          <a:p>
            <a:fld id="{FF1FC007-ACD1-4069-BC60-257B81A68C83}" type="slidenum">
              <a:rPr lang="en-US" smtClean="0"/>
              <a:pPr/>
              <a:t>‹#›</a:t>
            </a:fld>
            <a:endParaRPr lang="en-US" dirty="0"/>
          </a:p>
        </p:txBody>
      </p:sp>
    </p:spTree>
    <p:extLst>
      <p:ext uri="{BB962C8B-B14F-4D97-AF65-F5344CB8AC3E}">
        <p14:creationId xmlns:p14="http://schemas.microsoft.com/office/powerpoint/2010/main" val="18772995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68406" y="1563756"/>
            <a:ext cx="7886700" cy="689113"/>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68406" y="2425147"/>
            <a:ext cx="7886700" cy="375181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7"/>
          <p:cNvSpPr txBox="1"/>
          <p:nvPr/>
        </p:nvSpPr>
        <p:spPr>
          <a:xfrm>
            <a:off x="8104532" y="6449129"/>
            <a:ext cx="901148" cy="276999"/>
          </a:xfrm>
          <a:prstGeom prst="rect">
            <a:avLst/>
          </a:prstGeom>
          <a:noFill/>
        </p:spPr>
        <p:txBody>
          <a:bodyPr wrap="square" rtlCol="0">
            <a:spAutoFit/>
          </a:bodyPr>
          <a:lstStyle/>
          <a:p>
            <a:pPr algn="r"/>
            <a:fld id="{892E1C38-726D-4BD9-A2CB-548372E93F61}" type="slidenum">
              <a:rPr lang="en-US" sz="1200" smtClean="0">
                <a:solidFill>
                  <a:schemeClr val="bg1">
                    <a:lumMod val="50000"/>
                  </a:schemeClr>
                </a:solidFill>
                <a:latin typeface="Univers LT Std 47 Cn Lt" panose="020B0406020202040204" pitchFamily="34" charset="0"/>
              </a:rPr>
              <a:t>‹#›</a:t>
            </a:fld>
            <a:endParaRPr lang="en-US" sz="1200" dirty="0">
              <a:solidFill>
                <a:schemeClr val="bg1">
                  <a:lumMod val="50000"/>
                </a:schemeClr>
              </a:solidFill>
              <a:latin typeface="Univers LT Std 47 Cn Lt" panose="020B0406020202040204" pitchFamily="34" charset="0"/>
            </a:endParaRPr>
          </a:p>
        </p:txBody>
      </p:sp>
    </p:spTree>
    <p:extLst>
      <p:ext uri="{BB962C8B-B14F-4D97-AF65-F5344CB8AC3E}">
        <p14:creationId xmlns:p14="http://schemas.microsoft.com/office/powerpoint/2010/main" val="3621716856"/>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2" r:id="rId3"/>
    <p:sldLayoutId id="2147483663" r:id="rId4"/>
    <p:sldLayoutId id="2147483666" r:id="rId5"/>
    <p:sldLayoutId id="2147483668"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b="1" kern="1200">
          <a:solidFill>
            <a:srgbClr val="F57921"/>
          </a:solidFill>
          <a:latin typeface="+mn-lt"/>
          <a:ea typeface="+mj-ea"/>
          <a:cs typeface="+mj-cs"/>
        </a:defRPr>
      </a:lvl1pPr>
    </p:titleStyle>
    <p:bodyStyle>
      <a:lvl1pPr marL="457200" indent="-457200" algn="l" defTabSz="914400" rtl="0" eaLnBrk="1" latinLnBrk="0" hangingPunct="1">
        <a:lnSpc>
          <a:spcPct val="100000"/>
        </a:lnSpc>
        <a:spcBef>
          <a:spcPts val="0"/>
        </a:spcBef>
        <a:spcAft>
          <a:spcPts val="600"/>
        </a:spcAft>
        <a:buFont typeface="Arial" panose="020B0604020202020204" pitchFamily="34" charset="0"/>
        <a:buChar char="•"/>
        <a:defRPr sz="32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800100" indent="-3429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1257300" indent="-342900"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6573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21145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1.wmf"/><Relationship Id="rId4" Type="http://schemas.openxmlformats.org/officeDocument/2006/relationships/diagramData" Target="../diagrams/data2.xml"/><Relationship Id="rId9"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www.datacenterdynamics.com/focus/archive/2014/05/barclays-saves-us6m-weeding-out-dead-server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jpe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0952" y="1509481"/>
            <a:ext cx="7822096" cy="4891319"/>
          </a:xfrm>
        </p:spPr>
        <p:txBody>
          <a:bodyPr anchor="t">
            <a:noAutofit/>
          </a:bodyPr>
          <a:lstStyle/>
          <a:p>
            <a:r>
              <a:rPr lang="en-US" sz="3600" dirty="0" smtClean="0"/>
              <a:t>Session TRD 4</a:t>
            </a:r>
            <a:r>
              <a:rPr lang="en-US" sz="4000" dirty="0" smtClean="0"/>
              <a:t/>
            </a:r>
            <a:br>
              <a:rPr lang="en-US" sz="4000" dirty="0" smtClean="0"/>
            </a:br>
            <a:r>
              <a:rPr lang="en-US" sz="2800" dirty="0"/>
              <a:t> </a:t>
            </a:r>
            <a:r>
              <a:rPr lang="en-US" sz="5400" dirty="0" smtClean="0"/>
              <a:t/>
            </a:r>
            <a:br>
              <a:rPr lang="en-US" sz="5400" dirty="0" smtClean="0"/>
            </a:br>
            <a:r>
              <a:rPr lang="en-US" sz="4400" dirty="0" smtClean="0"/>
              <a:t>Why Aren’t You Using DCIM?: Exploration of the Pros and Cons of DCIM</a:t>
            </a:r>
            <a:br>
              <a:rPr lang="en-US" sz="4400" dirty="0" smtClean="0"/>
            </a:br>
            <a:r>
              <a:rPr lang="en-US" sz="2800" dirty="0"/>
              <a:t> </a:t>
            </a:r>
            <a:r>
              <a:rPr lang="en-US" sz="5400" dirty="0" smtClean="0"/>
              <a:t/>
            </a:r>
            <a:br>
              <a:rPr lang="en-US" sz="5400" dirty="0" smtClean="0"/>
            </a:br>
            <a:r>
              <a:rPr lang="en-US" sz="3400" b="1" dirty="0" smtClean="0">
                <a:solidFill>
                  <a:schemeClr val="bg1">
                    <a:lumMod val="50000"/>
                  </a:schemeClr>
                </a:solidFill>
              </a:rPr>
              <a:t>Presenter: Paul Goodison, CEO</a:t>
            </a:r>
            <a:br>
              <a:rPr lang="en-US" sz="3400" b="1" dirty="0" smtClean="0">
                <a:solidFill>
                  <a:schemeClr val="bg1">
                    <a:lumMod val="50000"/>
                  </a:schemeClr>
                </a:solidFill>
              </a:rPr>
            </a:br>
            <a:r>
              <a:rPr lang="en-US" sz="3400" b="1" dirty="0" smtClean="0">
                <a:solidFill>
                  <a:schemeClr val="bg1">
                    <a:lumMod val="50000"/>
                  </a:schemeClr>
                </a:solidFill>
              </a:rPr>
              <a:t>Cormant, Inc.</a:t>
            </a:r>
            <a:br>
              <a:rPr lang="en-US" sz="3400" b="1" dirty="0" smtClean="0">
                <a:solidFill>
                  <a:schemeClr val="bg1">
                    <a:lumMod val="50000"/>
                  </a:schemeClr>
                </a:solidFill>
              </a:rPr>
            </a:br>
            <a:r>
              <a:rPr lang="en-US" sz="3400" b="1" dirty="0" smtClean="0">
                <a:solidFill>
                  <a:schemeClr val="bg1">
                    <a:lumMod val="50000"/>
                  </a:schemeClr>
                </a:solidFill>
              </a:rPr>
              <a:t/>
            </a:r>
            <a:br>
              <a:rPr lang="en-US" sz="3400" b="1" dirty="0" smtClean="0">
                <a:solidFill>
                  <a:schemeClr val="bg1">
                    <a:lumMod val="50000"/>
                  </a:schemeClr>
                </a:solidFill>
              </a:rPr>
            </a:br>
            <a:endParaRPr lang="en-US" sz="5400" b="1" dirty="0">
              <a:solidFill>
                <a:schemeClr val="bg1">
                  <a:lumMod val="5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4560" y="5799934"/>
            <a:ext cx="2865120" cy="806977"/>
          </a:xfrm>
          <a:prstGeom prst="rect">
            <a:avLst/>
          </a:prstGeom>
        </p:spPr>
      </p:pic>
    </p:spTree>
    <p:extLst>
      <p:ext uri="{BB962C8B-B14F-4D97-AF65-F5344CB8AC3E}">
        <p14:creationId xmlns:p14="http://schemas.microsoft.com/office/powerpoint/2010/main" val="1746006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DCIM BENEFITS</a:t>
            </a:r>
            <a:endParaRPr lang="en-US" dirty="0"/>
          </a:p>
        </p:txBody>
      </p:sp>
    </p:spTree>
    <p:extLst>
      <p:ext uri="{BB962C8B-B14F-4D97-AF65-F5344CB8AC3E}">
        <p14:creationId xmlns:p14="http://schemas.microsoft.com/office/powerpoint/2010/main" val="30353911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6155" y="2233525"/>
            <a:ext cx="7970102" cy="450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Spreadsheet Management vs. DCIM</a:t>
            </a:r>
            <a:endParaRPr lang="en-US" dirty="0"/>
          </a:p>
        </p:txBody>
      </p:sp>
    </p:spTree>
    <p:extLst>
      <p:ext uri="{BB962C8B-B14F-4D97-AF65-F5344CB8AC3E}">
        <p14:creationId xmlns:p14="http://schemas.microsoft.com/office/powerpoint/2010/main" val="15293418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IDC </a:t>
            </a:r>
            <a:r>
              <a:rPr lang="en-US" dirty="0" smtClean="0"/>
              <a:t>Survey - </a:t>
            </a:r>
            <a:r>
              <a:rPr lang="en-US" dirty="0"/>
              <a:t>Ranking of DCIM Benefits</a:t>
            </a:r>
          </a:p>
        </p:txBody>
      </p:sp>
      <p:sp>
        <p:nvSpPr>
          <p:cNvPr id="3" name="Content Placeholder 2"/>
          <p:cNvSpPr>
            <a:spLocks noGrp="1"/>
          </p:cNvSpPr>
          <p:nvPr>
            <p:ph idx="1"/>
          </p:nvPr>
        </p:nvSpPr>
        <p:spPr>
          <a:xfrm>
            <a:off x="668406" y="2257507"/>
            <a:ext cx="7886700" cy="3751815"/>
          </a:xfrm>
        </p:spPr>
        <p:txBody>
          <a:bodyPr>
            <a:noAutofit/>
          </a:bodyPr>
          <a:lstStyle/>
          <a:p>
            <a:pPr marL="514350" indent="-514350">
              <a:buFont typeface="+mj-lt"/>
              <a:buAutoNum type="arabicPeriod"/>
            </a:pPr>
            <a:r>
              <a:rPr lang="en-US" sz="2400" dirty="0"/>
              <a:t>Create a link between spending on IT and business value</a:t>
            </a:r>
          </a:p>
          <a:p>
            <a:pPr marL="514350" indent="-514350">
              <a:buFont typeface="+mj-lt"/>
              <a:buAutoNum type="arabicPeriod"/>
            </a:pPr>
            <a:r>
              <a:rPr lang="en-US" sz="2400" dirty="0"/>
              <a:t>Reduce spending on energy</a:t>
            </a:r>
          </a:p>
          <a:p>
            <a:pPr marL="514350" indent="-514350">
              <a:buFont typeface="+mj-lt"/>
              <a:buAutoNum type="arabicPeriod"/>
            </a:pPr>
            <a:r>
              <a:rPr lang="en-US" sz="2400" dirty="0"/>
              <a:t>Providing data to management team</a:t>
            </a:r>
          </a:p>
          <a:p>
            <a:pPr marL="514350" indent="-514350">
              <a:buFont typeface="+mj-lt"/>
              <a:buAutoNum type="arabicPeriod"/>
            </a:pPr>
            <a:r>
              <a:rPr lang="en-US" sz="2400" dirty="0"/>
              <a:t>Workflow management</a:t>
            </a:r>
          </a:p>
          <a:p>
            <a:pPr marL="514350" indent="-514350">
              <a:buFont typeface="+mj-lt"/>
              <a:buAutoNum type="arabicPeriod"/>
            </a:pPr>
            <a:r>
              <a:rPr lang="en-US" sz="2400" dirty="0"/>
              <a:t>Keep track of assets</a:t>
            </a:r>
          </a:p>
          <a:p>
            <a:pPr marL="514350" indent="-514350">
              <a:buFont typeface="+mj-lt"/>
              <a:buAutoNum type="arabicPeriod"/>
            </a:pPr>
            <a:r>
              <a:rPr lang="en-US" sz="2400" dirty="0"/>
              <a:t>Calculating PUE</a:t>
            </a:r>
          </a:p>
          <a:p>
            <a:pPr marL="514350" indent="-514350">
              <a:buFont typeface="+mj-lt"/>
              <a:buAutoNum type="arabicPeriod"/>
            </a:pPr>
            <a:r>
              <a:rPr lang="en-US" sz="2400" dirty="0"/>
              <a:t>Faster deployment of </a:t>
            </a:r>
            <a:r>
              <a:rPr lang="en-US" sz="2400" dirty="0" smtClean="0"/>
              <a:t>assets</a:t>
            </a:r>
            <a:endParaRPr lang="en-US" sz="2400" dirty="0"/>
          </a:p>
        </p:txBody>
      </p:sp>
      <p:sp>
        <p:nvSpPr>
          <p:cNvPr id="4" name="TextBox 3"/>
          <p:cNvSpPr txBox="1"/>
          <p:nvPr/>
        </p:nvSpPr>
        <p:spPr>
          <a:xfrm>
            <a:off x="360485" y="5822710"/>
            <a:ext cx="8244255" cy="523220"/>
          </a:xfrm>
          <a:prstGeom prst="rect">
            <a:avLst/>
          </a:prstGeom>
          <a:noFill/>
        </p:spPr>
        <p:txBody>
          <a:bodyPr wrap="square" rtlCol="0">
            <a:spAutoFit/>
          </a:bodyPr>
          <a:lstStyle/>
          <a:p>
            <a:r>
              <a:rPr lang="en-US" sz="1400" dirty="0">
                <a:solidFill>
                  <a:schemeClr val="bg1">
                    <a:lumMod val="50000"/>
                  </a:schemeClr>
                </a:solidFill>
              </a:rPr>
              <a:t>Based on mean importance ratings based on a scale of 1 to 5 with 1 = not at all important and 5 = very </a:t>
            </a:r>
            <a:r>
              <a:rPr lang="en-US" sz="1400" dirty="0" smtClean="0">
                <a:solidFill>
                  <a:schemeClr val="bg1">
                    <a:lumMod val="50000"/>
                  </a:schemeClr>
                </a:solidFill>
              </a:rPr>
              <a:t>important;   N </a:t>
            </a:r>
            <a:r>
              <a:rPr lang="en-US" sz="1400" dirty="0">
                <a:solidFill>
                  <a:schemeClr val="bg1">
                    <a:lumMod val="50000"/>
                  </a:schemeClr>
                </a:solidFill>
              </a:rPr>
              <a:t>= </a:t>
            </a:r>
            <a:r>
              <a:rPr lang="en-US" sz="1400" dirty="0" smtClean="0">
                <a:solidFill>
                  <a:schemeClr val="bg1">
                    <a:lumMod val="50000"/>
                  </a:schemeClr>
                </a:solidFill>
              </a:rPr>
              <a:t>401</a:t>
            </a:r>
            <a:endParaRPr lang="en-US" sz="1400" dirty="0">
              <a:solidFill>
                <a:schemeClr val="bg1">
                  <a:lumMod val="50000"/>
                </a:schemeClr>
              </a:solidFill>
            </a:endParaRPr>
          </a:p>
        </p:txBody>
      </p:sp>
      <p:sp>
        <p:nvSpPr>
          <p:cNvPr id="6" name="Footer Placeholder 3"/>
          <p:cNvSpPr txBox="1">
            <a:spLocks/>
          </p:cNvSpPr>
          <p:nvPr/>
        </p:nvSpPr>
        <p:spPr>
          <a:xfrm>
            <a:off x="492370" y="6490418"/>
            <a:ext cx="8112370"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chemeClr val="bg1">
                    <a:lumMod val="50000"/>
                  </a:schemeClr>
                </a:solidFill>
              </a:rPr>
              <a:t>Source: Koppy</a:t>
            </a:r>
            <a:r>
              <a:rPr lang="en-US" sz="1200" dirty="0">
                <a:solidFill>
                  <a:schemeClr val="bg1">
                    <a:lumMod val="50000"/>
                  </a:schemeClr>
                </a:solidFill>
              </a:rPr>
              <a:t>, Jennifer</a:t>
            </a:r>
            <a:r>
              <a:rPr lang="en-US" sz="1200" dirty="0" smtClean="0">
                <a:solidFill>
                  <a:schemeClr val="bg1">
                    <a:lumMod val="50000"/>
                  </a:schemeClr>
                </a:solidFill>
              </a:rPr>
              <a:t>, IDC. </a:t>
            </a:r>
            <a:r>
              <a:rPr lang="en-US" sz="1200" dirty="0">
                <a:solidFill>
                  <a:schemeClr val="bg1">
                    <a:lumMod val="50000"/>
                  </a:schemeClr>
                </a:solidFill>
              </a:rPr>
              <a:t>“What IT Managers Want from DCIM: Results of IDC’s 2013 Datacenter Survey” March 13, 2014.</a:t>
            </a:r>
          </a:p>
        </p:txBody>
      </p:sp>
    </p:spTree>
    <p:extLst>
      <p:ext uri="{BB962C8B-B14F-4D97-AF65-F5344CB8AC3E}">
        <p14:creationId xmlns:p14="http://schemas.microsoft.com/office/powerpoint/2010/main" val="1307368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451 - What Does DCIM Really Do?</a:t>
            </a:r>
          </a:p>
        </p:txBody>
      </p:sp>
      <p:sp>
        <p:nvSpPr>
          <p:cNvPr id="3" name="Content Placeholder 2"/>
          <p:cNvSpPr>
            <a:spLocks noGrp="1"/>
          </p:cNvSpPr>
          <p:nvPr>
            <p:ph idx="1"/>
          </p:nvPr>
        </p:nvSpPr>
        <p:spPr>
          <a:xfrm>
            <a:off x="668406" y="2425147"/>
            <a:ext cx="7971502" cy="3929933"/>
          </a:xfrm>
        </p:spPr>
        <p:txBody>
          <a:bodyPr>
            <a:normAutofit lnSpcReduction="10000"/>
          </a:bodyPr>
          <a:lstStyle/>
          <a:p>
            <a:pPr marL="0" indent="0">
              <a:buNone/>
            </a:pPr>
            <a:r>
              <a:rPr lang="en-US" sz="2300" b="1" dirty="0"/>
              <a:t>DCIM Enables Manager to: </a:t>
            </a:r>
          </a:p>
          <a:p>
            <a:r>
              <a:rPr lang="en-US" sz="2400" dirty="0"/>
              <a:t>Understand the overall performance of a facility</a:t>
            </a:r>
          </a:p>
          <a:p>
            <a:r>
              <a:rPr lang="en-US" sz="2400" dirty="0"/>
              <a:t>Visualize &amp; compare power usage vs capacity vs provisioning</a:t>
            </a:r>
          </a:p>
          <a:p>
            <a:r>
              <a:rPr lang="en-US" sz="2400" dirty="0"/>
              <a:t>Determine actual cooling requirements</a:t>
            </a:r>
          </a:p>
          <a:p>
            <a:r>
              <a:rPr lang="en-US" sz="2400" dirty="0"/>
              <a:t>Visualize assets, connections &amp; requirements </a:t>
            </a:r>
          </a:p>
          <a:p>
            <a:r>
              <a:rPr lang="en-US" sz="2400" dirty="0"/>
              <a:t>Spot anomalies, emerging issues</a:t>
            </a:r>
          </a:p>
          <a:p>
            <a:r>
              <a:rPr lang="en-US" sz="2400" dirty="0"/>
              <a:t>Plan for new equipment &amp; understand requirements</a:t>
            </a:r>
          </a:p>
          <a:p>
            <a:r>
              <a:rPr lang="en-US" sz="2400" dirty="0"/>
              <a:t>Determine capacity requirements today &amp; in the </a:t>
            </a:r>
            <a:r>
              <a:rPr lang="en-US" sz="2400" dirty="0" smtClean="0"/>
              <a:t>future</a:t>
            </a:r>
            <a:endParaRPr lang="en-US" sz="2400" dirty="0"/>
          </a:p>
        </p:txBody>
      </p:sp>
      <p:sp>
        <p:nvSpPr>
          <p:cNvPr id="4" name="Footer Placeholder 3"/>
          <p:cNvSpPr txBox="1">
            <a:spLocks/>
          </p:cNvSpPr>
          <p:nvPr/>
        </p:nvSpPr>
        <p:spPr>
          <a:xfrm>
            <a:off x="5685692" y="6472834"/>
            <a:ext cx="2954216"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lumMod val="50000"/>
                  </a:schemeClr>
                </a:solidFill>
              </a:rPr>
              <a:t>Source &amp; © 451 Research 2014</a:t>
            </a:r>
            <a:endParaRPr lang="en-US" sz="1600" dirty="0">
              <a:solidFill>
                <a:schemeClr val="bg1">
                  <a:lumMod val="50000"/>
                </a:schemeClr>
              </a:solidFill>
            </a:endParaRPr>
          </a:p>
        </p:txBody>
      </p:sp>
    </p:spTree>
    <p:extLst>
      <p:ext uri="{BB962C8B-B14F-4D97-AF65-F5344CB8AC3E}">
        <p14:creationId xmlns:p14="http://schemas.microsoft.com/office/powerpoint/2010/main" val="369700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DCIM – REASONS NOT TO INVEST</a:t>
            </a:r>
            <a:endParaRPr lang="en-US" dirty="0"/>
          </a:p>
        </p:txBody>
      </p:sp>
    </p:spTree>
    <p:extLst>
      <p:ext uri="{BB962C8B-B14F-4D97-AF65-F5344CB8AC3E}">
        <p14:creationId xmlns:p14="http://schemas.microsoft.com/office/powerpoint/2010/main" val="31389624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lo1\Sales_Marketing\Images\Cartoon Images from Ryan\CartoonImage-HotRa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909676" y="2342463"/>
            <a:ext cx="2126568" cy="27520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Reasons not to invest in DCIM?!</a:t>
            </a:r>
            <a:endParaRPr lang="en-US" dirty="0"/>
          </a:p>
        </p:txBody>
      </p:sp>
      <p:sp>
        <p:nvSpPr>
          <p:cNvPr id="3" name="Content Placeholder 2"/>
          <p:cNvSpPr>
            <a:spLocks noGrp="1"/>
          </p:cNvSpPr>
          <p:nvPr>
            <p:ph idx="1"/>
          </p:nvPr>
        </p:nvSpPr>
        <p:spPr>
          <a:xfrm>
            <a:off x="668406" y="2425147"/>
            <a:ext cx="6736004" cy="3751815"/>
          </a:xfrm>
        </p:spPr>
        <p:txBody>
          <a:bodyPr>
            <a:noAutofit/>
          </a:bodyPr>
          <a:lstStyle/>
          <a:p>
            <a:r>
              <a:rPr lang="en-US" sz="2200" dirty="0" smtClean="0"/>
              <a:t>DCIM is an immature market</a:t>
            </a:r>
          </a:p>
          <a:p>
            <a:r>
              <a:rPr lang="en-US" sz="2200" dirty="0" smtClean="0"/>
              <a:t>Too many solutions</a:t>
            </a:r>
          </a:p>
          <a:p>
            <a:r>
              <a:rPr lang="en-US" sz="2200" dirty="0" smtClean="0"/>
              <a:t>Confusing offerings</a:t>
            </a:r>
          </a:p>
          <a:p>
            <a:r>
              <a:rPr lang="en-US" sz="2200" dirty="0" smtClean="0"/>
              <a:t>Not proven</a:t>
            </a:r>
          </a:p>
          <a:p>
            <a:r>
              <a:rPr lang="en-US" sz="2200" dirty="0" smtClean="0"/>
              <a:t>No budget / no ROI</a:t>
            </a:r>
          </a:p>
          <a:p>
            <a:r>
              <a:rPr lang="en-US" sz="2200" dirty="0" smtClean="0"/>
              <a:t>Too hard to implement</a:t>
            </a:r>
          </a:p>
          <a:p>
            <a:r>
              <a:rPr lang="en-US" sz="2200" dirty="0" smtClean="0"/>
              <a:t>Process change would be impossible in my organization</a:t>
            </a:r>
          </a:p>
          <a:p>
            <a:r>
              <a:rPr lang="en-US" sz="2200" dirty="0" smtClean="0"/>
              <a:t>No need I know what is going on in the DC</a:t>
            </a:r>
          </a:p>
          <a:p>
            <a:r>
              <a:rPr lang="en-US" sz="2200" dirty="0" smtClean="0"/>
              <a:t>I love my spreadsheets!</a:t>
            </a:r>
          </a:p>
        </p:txBody>
      </p:sp>
      <p:sp>
        <p:nvSpPr>
          <p:cNvPr id="10" name="TextBox 9"/>
          <p:cNvSpPr txBox="1"/>
          <p:nvPr/>
        </p:nvSpPr>
        <p:spPr>
          <a:xfrm>
            <a:off x="7109671" y="4966172"/>
            <a:ext cx="1910939" cy="923330"/>
          </a:xfrm>
          <a:prstGeom prst="rect">
            <a:avLst/>
          </a:prstGeom>
          <a:noFill/>
        </p:spPr>
        <p:txBody>
          <a:bodyPr wrap="square" rtlCol="0">
            <a:spAutoFit/>
          </a:bodyPr>
          <a:lstStyle/>
          <a:p>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I like my </a:t>
            </a: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racks </a:t>
            </a: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looking like this one!</a:t>
            </a:r>
          </a:p>
        </p:txBody>
      </p:sp>
    </p:spTree>
    <p:extLst>
      <p:ext uri="{BB962C8B-B14F-4D97-AF65-F5344CB8AC3E}">
        <p14:creationId xmlns:p14="http://schemas.microsoft.com/office/powerpoint/2010/main" val="385612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SELECTING A DCIM SOLUTION</a:t>
            </a:r>
            <a:endParaRPr lang="en-US" dirty="0"/>
          </a:p>
        </p:txBody>
      </p:sp>
    </p:spTree>
    <p:extLst>
      <p:ext uri="{BB962C8B-B14F-4D97-AF65-F5344CB8AC3E}">
        <p14:creationId xmlns:p14="http://schemas.microsoft.com/office/powerpoint/2010/main" val="26460533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DCIM </a:t>
            </a:r>
            <a:r>
              <a:rPr lang="en-US" dirty="0"/>
              <a:t>S</a:t>
            </a:r>
            <a:r>
              <a:rPr lang="en-US" dirty="0" smtClean="0"/>
              <a:t>election </a:t>
            </a:r>
            <a:endParaRPr lang="en-US" dirty="0"/>
          </a:p>
        </p:txBody>
      </p:sp>
      <p:graphicFrame>
        <p:nvGraphicFramePr>
          <p:cNvPr id="5" name="Diagram 4"/>
          <p:cNvGraphicFramePr/>
          <p:nvPr>
            <p:extLst>
              <p:ext uri="{D42A27DB-BD31-4B8C-83A1-F6EECF244321}">
                <p14:modId xmlns:p14="http://schemas.microsoft.com/office/powerpoint/2010/main" val="506894627"/>
              </p:ext>
            </p:extLst>
          </p:nvPr>
        </p:nvGraphicFramePr>
        <p:xfrm>
          <a:off x="0" y="2143760"/>
          <a:ext cx="9144000" cy="4058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02872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Gartner – DCIM selection advice</a:t>
            </a:r>
            <a:endParaRPr lang="en-US" dirty="0"/>
          </a:p>
        </p:txBody>
      </p:sp>
      <p:sp>
        <p:nvSpPr>
          <p:cNvPr id="3" name="Content Placeholder 2"/>
          <p:cNvSpPr>
            <a:spLocks noGrp="1"/>
          </p:cNvSpPr>
          <p:nvPr>
            <p:ph idx="1"/>
          </p:nvPr>
        </p:nvSpPr>
        <p:spPr/>
        <p:txBody>
          <a:bodyPr>
            <a:noAutofit/>
          </a:bodyPr>
          <a:lstStyle/>
          <a:p>
            <a:pPr>
              <a:spcAft>
                <a:spcPts val="400"/>
              </a:spcAft>
            </a:pPr>
            <a:r>
              <a:rPr lang="en-US" sz="1900" dirty="0" smtClean="0"/>
              <a:t>Understand </a:t>
            </a:r>
            <a:r>
              <a:rPr lang="en-US" sz="1900" dirty="0"/>
              <a:t>what DCIM's various capabilities really are, and determine how they align with </a:t>
            </a:r>
            <a:r>
              <a:rPr lang="en-US" sz="1900" dirty="0" smtClean="0"/>
              <a:t>your organization's </a:t>
            </a:r>
            <a:r>
              <a:rPr lang="en-US" sz="1900" dirty="0"/>
              <a:t>specific needs.</a:t>
            </a:r>
          </a:p>
          <a:p>
            <a:pPr>
              <a:spcAft>
                <a:spcPts val="400"/>
              </a:spcAft>
            </a:pPr>
            <a:r>
              <a:rPr lang="en-US" sz="1900" dirty="0"/>
              <a:t>Study the technical implementation details of your shortlist vendors to ensure you </a:t>
            </a:r>
            <a:r>
              <a:rPr lang="en-US" sz="1900" dirty="0" smtClean="0"/>
              <a:t>understand how </a:t>
            </a:r>
            <a:r>
              <a:rPr lang="en-US" sz="1900" dirty="0"/>
              <a:t>they achieve what they claim to do.</a:t>
            </a:r>
          </a:p>
          <a:p>
            <a:pPr>
              <a:spcAft>
                <a:spcPts val="400"/>
              </a:spcAft>
            </a:pPr>
            <a:r>
              <a:rPr lang="en-US" sz="1900" dirty="0"/>
              <a:t>Probe beyond the technical implementation to understand the solution's modularity; scalability</a:t>
            </a:r>
            <a:r>
              <a:rPr lang="en-US" sz="1900" dirty="0" smtClean="0"/>
              <a:t>; openness</a:t>
            </a:r>
            <a:r>
              <a:rPr lang="en-US" sz="1900" dirty="0"/>
              <a:t>; startup complexity; level of integration that has already been done, versus what </a:t>
            </a:r>
            <a:r>
              <a:rPr lang="en-US" sz="1900" dirty="0" smtClean="0"/>
              <a:t>will be </a:t>
            </a:r>
            <a:r>
              <a:rPr lang="en-US" sz="1900" dirty="0"/>
              <a:t>required; degree of training required; and delivery models.</a:t>
            </a:r>
          </a:p>
          <a:p>
            <a:pPr>
              <a:spcAft>
                <a:spcPts val="400"/>
              </a:spcAft>
            </a:pPr>
            <a:r>
              <a:rPr lang="en-US" sz="1900" dirty="0"/>
              <a:t>Focus on your specific requirements, and look for the best match.</a:t>
            </a:r>
          </a:p>
          <a:p>
            <a:pPr>
              <a:spcAft>
                <a:spcPts val="400"/>
              </a:spcAft>
            </a:pPr>
            <a:r>
              <a:rPr lang="en-US" sz="1900" dirty="0"/>
              <a:t>Consider the supporting processes that will be needed both before and after </a:t>
            </a:r>
            <a:r>
              <a:rPr lang="en-US" sz="1900" dirty="0" smtClean="0"/>
              <a:t>implementation, and </a:t>
            </a:r>
            <a:r>
              <a:rPr lang="en-US" sz="1900" dirty="0"/>
              <a:t>train your staff accordingly.</a:t>
            </a:r>
          </a:p>
        </p:txBody>
      </p:sp>
      <p:sp>
        <p:nvSpPr>
          <p:cNvPr id="4" name="Footer Placeholder 3"/>
          <p:cNvSpPr txBox="1">
            <a:spLocks/>
          </p:cNvSpPr>
          <p:nvPr/>
        </p:nvSpPr>
        <p:spPr>
          <a:xfrm>
            <a:off x="6225254" y="6472834"/>
            <a:ext cx="2414654"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lumMod val="50000"/>
                  </a:schemeClr>
                </a:solidFill>
              </a:rPr>
              <a:t>Source &amp; © Gartner 2014</a:t>
            </a:r>
            <a:endParaRPr lang="en-US" sz="1600" dirty="0">
              <a:solidFill>
                <a:schemeClr val="bg1">
                  <a:lumMod val="50000"/>
                </a:schemeClr>
              </a:solidFill>
            </a:endParaRPr>
          </a:p>
        </p:txBody>
      </p:sp>
    </p:spTree>
    <p:extLst>
      <p:ext uri="{BB962C8B-B14F-4D97-AF65-F5344CB8AC3E}">
        <p14:creationId xmlns:p14="http://schemas.microsoft.com/office/powerpoint/2010/main" val="3040491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9110" y="2175001"/>
            <a:ext cx="4665594" cy="4408679"/>
          </a:xfrm>
        </p:spPr>
        <p:txBody>
          <a:bodyPr>
            <a:noAutofit/>
          </a:bodyPr>
          <a:lstStyle/>
          <a:p>
            <a:pPr marL="0" indent="0">
              <a:buNone/>
            </a:pPr>
            <a:r>
              <a:rPr lang="en-US" sz="2000" b="1" dirty="0" smtClean="0"/>
              <a:t>Requirements</a:t>
            </a:r>
          </a:p>
          <a:p>
            <a:r>
              <a:rPr lang="en-US" sz="2000" dirty="0" smtClean="0"/>
              <a:t>Power/env. management</a:t>
            </a:r>
          </a:p>
          <a:p>
            <a:r>
              <a:rPr lang="en-US" sz="2000" dirty="0" smtClean="0"/>
              <a:t>Capacity management</a:t>
            </a:r>
          </a:p>
          <a:p>
            <a:r>
              <a:rPr lang="en-US" sz="2000" dirty="0" smtClean="0"/>
              <a:t>Asset/equipment management</a:t>
            </a:r>
          </a:p>
          <a:p>
            <a:r>
              <a:rPr lang="en-US" sz="2000" dirty="0" smtClean="0"/>
              <a:t>Plan/change/workflow</a:t>
            </a:r>
          </a:p>
          <a:p>
            <a:r>
              <a:rPr lang="en-US" sz="2000" dirty="0" smtClean="0"/>
              <a:t>Services</a:t>
            </a:r>
          </a:p>
          <a:p>
            <a:r>
              <a:rPr lang="en-US" sz="2000" dirty="0" smtClean="0"/>
              <a:t>Connectivity management</a:t>
            </a:r>
          </a:p>
          <a:p>
            <a:r>
              <a:rPr lang="en-US" sz="2000" dirty="0" smtClean="0"/>
              <a:t>Workflow management</a:t>
            </a:r>
          </a:p>
          <a:p>
            <a:r>
              <a:rPr lang="en-US" sz="2000" dirty="0" smtClean="0"/>
              <a:t>Mobility</a:t>
            </a:r>
          </a:p>
          <a:p>
            <a:r>
              <a:rPr lang="en-US" sz="2000" dirty="0" smtClean="0"/>
              <a:t>Analytics/Reporting</a:t>
            </a:r>
          </a:p>
          <a:p>
            <a:r>
              <a:rPr lang="en-US" sz="2000" dirty="0" smtClean="0"/>
              <a:t>Interfacing Capability</a:t>
            </a:r>
          </a:p>
          <a:p>
            <a:r>
              <a:rPr lang="en-US" sz="2000" dirty="0" smtClean="0"/>
              <a:t>Phased Rollouts</a:t>
            </a:r>
          </a:p>
        </p:txBody>
      </p:sp>
      <p:pic>
        <p:nvPicPr>
          <p:cNvPr id="2050" name="Picture 2" descr="C:\Users\jmullins\AppData\Local\Microsoft\Windows\Temporary Internet Files\Content.IE5\SU69LZ0U\MP9003847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3925" y="2605702"/>
            <a:ext cx="1064308" cy="10582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68406" y="1426596"/>
            <a:ext cx="7886700" cy="689113"/>
          </a:xfrm>
        </p:spPr>
        <p:txBody>
          <a:bodyPr>
            <a:normAutofit/>
          </a:bodyPr>
          <a:lstStyle/>
          <a:p>
            <a:r>
              <a:rPr lang="en-US" dirty="0" smtClean="0"/>
              <a:t>Selection Process Example</a:t>
            </a:r>
            <a:endParaRPr lang="en-US" dirty="0"/>
          </a:p>
        </p:txBody>
      </p:sp>
      <p:graphicFrame>
        <p:nvGraphicFramePr>
          <p:cNvPr id="7" name="Diagram 6"/>
          <p:cNvGraphicFramePr/>
          <p:nvPr>
            <p:extLst>
              <p:ext uri="{D42A27DB-BD31-4B8C-83A1-F6EECF244321}">
                <p14:modId xmlns:p14="http://schemas.microsoft.com/office/powerpoint/2010/main" val="4049636169"/>
              </p:ext>
            </p:extLst>
          </p:nvPr>
        </p:nvGraphicFramePr>
        <p:xfrm>
          <a:off x="914400" y="2353573"/>
          <a:ext cx="1369687" cy="4292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1" name="Picture 3" descr="C:\Users\jmullins\AppData\Local\Microsoft\Windows\Temporary Internet Files\Content.IE5\SU69LZ0U\MP900305770[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5541" y="4974154"/>
            <a:ext cx="1312692" cy="174637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rot="16200000">
            <a:off x="-1718648" y="4130076"/>
            <a:ext cx="4285551" cy="726334"/>
            <a:chOff x="0" y="0"/>
            <a:chExt cx="1798320" cy="1126806"/>
          </a:xfrm>
        </p:grpSpPr>
        <p:sp>
          <p:nvSpPr>
            <p:cNvPr id="12" name="Rounded Rectangle 11"/>
            <p:cNvSpPr/>
            <p:nvPr/>
          </p:nvSpPr>
          <p:spPr>
            <a:xfrm>
              <a:off x="0" y="0"/>
              <a:ext cx="1798320" cy="1126806"/>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3" name="Rounded Rectangle 4"/>
            <p:cNvSpPr/>
            <p:nvPr/>
          </p:nvSpPr>
          <p:spPr>
            <a:xfrm>
              <a:off x="33003" y="33003"/>
              <a:ext cx="1732314" cy="1060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Requirements and Limitations</a:t>
              </a:r>
              <a:endParaRPr lang="en-US" sz="2400" kern="1200" dirty="0"/>
            </a:p>
          </p:txBody>
        </p:sp>
      </p:grpSp>
      <p:sp>
        <p:nvSpPr>
          <p:cNvPr id="8" name="Oval 7"/>
          <p:cNvSpPr/>
          <p:nvPr/>
        </p:nvSpPr>
        <p:spPr>
          <a:xfrm>
            <a:off x="1016392" y="2400454"/>
            <a:ext cx="1158240" cy="7723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993015" y="5812866"/>
            <a:ext cx="1218545" cy="81260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025184" y="4106748"/>
            <a:ext cx="1158240" cy="7723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620000" y="2189854"/>
            <a:ext cx="1569720" cy="4349909"/>
          </a:xfrm>
          <a:prstGeom prst="rect">
            <a:avLst/>
          </a:prstGeom>
          <a:noFill/>
        </p:spPr>
        <p:txBody>
          <a:bodyPr wrap="square" rtlCol="0">
            <a:spAutoFit/>
          </a:bodyPr>
          <a:lstStyle/>
          <a:p>
            <a:pPr marL="285750" indent="-285750">
              <a:spcBef>
                <a:spcPts val="1000"/>
              </a:spcBef>
              <a:spcAft>
                <a:spcPts val="1000"/>
              </a:spcAft>
              <a:buFont typeface="Arial" panose="020B0604020202020204" pitchFamily="34" charset="0"/>
              <a:buChar char="•"/>
            </a:pPr>
            <a:r>
              <a:rPr lang="en-US" sz="20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Vendor A</a:t>
            </a:r>
          </a:p>
          <a:p>
            <a:pPr marL="285750" indent="-285750">
              <a:spcBef>
                <a:spcPts val="1000"/>
              </a:spcBef>
              <a:spcAft>
                <a:spcPts val="1000"/>
              </a:spcAft>
              <a:buFont typeface="Arial" panose="020B0604020202020204" pitchFamily="34" charset="0"/>
              <a:buChar char="•"/>
            </a:pPr>
            <a:r>
              <a:rPr lang="en-US" sz="20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Vendor B</a:t>
            </a:r>
          </a:p>
          <a:p>
            <a:pPr marL="285750" indent="-285750">
              <a:spcBef>
                <a:spcPts val="1000"/>
              </a:spcBef>
              <a:spcAft>
                <a:spcPts val="1000"/>
              </a:spcAft>
              <a:buFont typeface="Arial" panose="020B0604020202020204" pitchFamily="34" charset="0"/>
              <a:buChar char="•"/>
            </a:pPr>
            <a:r>
              <a:rPr lang="en-US" sz="20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Vendor C</a:t>
            </a:r>
          </a:p>
          <a:p>
            <a:pPr marL="285750" indent="-285750">
              <a:spcBef>
                <a:spcPts val="1000"/>
              </a:spcBef>
              <a:spcAft>
                <a:spcPts val="1000"/>
              </a:spcAft>
              <a:buFont typeface="Arial" panose="020B0604020202020204" pitchFamily="34" charset="0"/>
              <a:buChar char="•"/>
            </a:pPr>
            <a:r>
              <a:rPr lang="en-US" sz="20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Vendor D</a:t>
            </a:r>
          </a:p>
          <a:p>
            <a:pPr marL="285750" indent="-285750">
              <a:spcBef>
                <a:spcPts val="1000"/>
              </a:spcBef>
              <a:spcAft>
                <a:spcPts val="1000"/>
              </a:spcAft>
              <a:buFont typeface="Arial" panose="020B0604020202020204" pitchFamily="34" charset="0"/>
              <a:buChar char="•"/>
            </a:pPr>
            <a:r>
              <a:rPr lang="en-US" sz="20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Vendor E</a:t>
            </a:r>
          </a:p>
          <a:p>
            <a:pPr marL="285750" indent="-285750">
              <a:spcBef>
                <a:spcPts val="1000"/>
              </a:spcBef>
              <a:spcAft>
                <a:spcPts val="1000"/>
              </a:spcAft>
              <a:buFont typeface="Arial" panose="020B0604020202020204" pitchFamily="34" charset="0"/>
              <a:buChar char="•"/>
            </a:pPr>
            <a:r>
              <a:rPr lang="en-US" sz="20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Vendor F</a:t>
            </a:r>
          </a:p>
          <a:p>
            <a:pPr marL="285750" indent="-285750">
              <a:spcBef>
                <a:spcPts val="1000"/>
              </a:spcBef>
              <a:spcAft>
                <a:spcPts val="1000"/>
              </a:spcAft>
              <a:buFont typeface="Arial" panose="020B0604020202020204" pitchFamily="34" charset="0"/>
              <a:buChar char="•"/>
            </a:pPr>
            <a:r>
              <a:rPr lang="en-US" sz="20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Vendor G</a:t>
            </a:r>
          </a:p>
          <a:p>
            <a:pPr marL="285750" indent="-285750">
              <a:spcBef>
                <a:spcPts val="1000"/>
              </a:spcBef>
              <a:spcAft>
                <a:spcPts val="1000"/>
              </a:spcAft>
              <a:buFont typeface="Arial" panose="020B0604020202020204" pitchFamily="34" charset="0"/>
              <a:buChar char="•"/>
            </a:pPr>
            <a:r>
              <a:rPr lang="en-US" sz="20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Vendor H</a:t>
            </a:r>
            <a:endParaRPr lang="en-US" sz="20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667004" y="2566768"/>
            <a:ext cx="228600" cy="369332"/>
          </a:xfrm>
          <a:prstGeom prst="rect">
            <a:avLst/>
          </a:prstGeom>
          <a:solidFill>
            <a:schemeClr val="accent1"/>
          </a:solidFill>
        </p:spPr>
        <p:txBody>
          <a:bodyPr wrap="square" rtlCol="0">
            <a:spAutoFit/>
          </a:bodyPr>
          <a:lstStyle/>
          <a:p>
            <a:pPr algn="ctr"/>
            <a:r>
              <a:rPr lang="en-US" b="1" dirty="0" smtClean="0">
                <a:solidFill>
                  <a:schemeClr val="bg1"/>
                </a:solidFill>
              </a:rPr>
              <a:t>1</a:t>
            </a:r>
            <a:endParaRPr lang="en-US" b="1" dirty="0">
              <a:solidFill>
                <a:schemeClr val="bg1"/>
              </a:solidFill>
            </a:endParaRPr>
          </a:p>
        </p:txBody>
      </p:sp>
      <p:sp>
        <p:nvSpPr>
          <p:cNvPr id="28" name="TextBox 27"/>
          <p:cNvSpPr txBox="1"/>
          <p:nvPr/>
        </p:nvSpPr>
        <p:spPr>
          <a:xfrm>
            <a:off x="2667004" y="3331704"/>
            <a:ext cx="228600" cy="369332"/>
          </a:xfrm>
          <a:prstGeom prst="rect">
            <a:avLst/>
          </a:prstGeom>
          <a:solidFill>
            <a:schemeClr val="accent1"/>
          </a:solidFill>
        </p:spPr>
        <p:txBody>
          <a:bodyPr wrap="square" rtlCol="0">
            <a:spAutoFit/>
          </a:bodyPr>
          <a:lstStyle/>
          <a:p>
            <a:pPr algn="ctr"/>
            <a:r>
              <a:rPr lang="en-US" b="1" dirty="0" smtClean="0">
                <a:solidFill>
                  <a:schemeClr val="bg1"/>
                </a:solidFill>
              </a:rPr>
              <a:t>1</a:t>
            </a:r>
            <a:endParaRPr lang="en-US" b="1" dirty="0">
              <a:solidFill>
                <a:schemeClr val="bg1"/>
              </a:solidFill>
            </a:endParaRPr>
          </a:p>
        </p:txBody>
      </p:sp>
      <p:sp>
        <p:nvSpPr>
          <p:cNvPr id="29" name="TextBox 28"/>
          <p:cNvSpPr txBox="1"/>
          <p:nvPr/>
        </p:nvSpPr>
        <p:spPr>
          <a:xfrm>
            <a:off x="2665832" y="3716276"/>
            <a:ext cx="228600" cy="369332"/>
          </a:xfrm>
          <a:prstGeom prst="rect">
            <a:avLst/>
          </a:prstGeom>
          <a:solidFill>
            <a:schemeClr val="accent1"/>
          </a:solidFill>
        </p:spPr>
        <p:txBody>
          <a:bodyPr wrap="square" rtlCol="0">
            <a:spAutoFit/>
          </a:bodyPr>
          <a:lstStyle/>
          <a:p>
            <a:pPr algn="ctr"/>
            <a:r>
              <a:rPr lang="en-US" b="1" dirty="0" smtClean="0">
                <a:solidFill>
                  <a:schemeClr val="bg1"/>
                </a:solidFill>
              </a:rPr>
              <a:t>2</a:t>
            </a:r>
            <a:endParaRPr lang="en-US" b="1" dirty="0">
              <a:solidFill>
                <a:schemeClr val="bg1"/>
              </a:solidFill>
            </a:endParaRPr>
          </a:p>
        </p:txBody>
      </p:sp>
      <p:sp>
        <p:nvSpPr>
          <p:cNvPr id="30" name="TextBox 29"/>
          <p:cNvSpPr txBox="1"/>
          <p:nvPr/>
        </p:nvSpPr>
        <p:spPr>
          <a:xfrm>
            <a:off x="2667004" y="4094904"/>
            <a:ext cx="228600" cy="369332"/>
          </a:xfrm>
          <a:prstGeom prst="rect">
            <a:avLst/>
          </a:prstGeom>
          <a:solidFill>
            <a:schemeClr val="accent1"/>
          </a:solidFill>
        </p:spPr>
        <p:txBody>
          <a:bodyPr wrap="square" rtlCol="0">
            <a:spAutoFit/>
          </a:bodyPr>
          <a:lstStyle/>
          <a:p>
            <a:pPr algn="ctr"/>
            <a:r>
              <a:rPr lang="en-US" b="1" dirty="0" smtClean="0">
                <a:solidFill>
                  <a:schemeClr val="bg1"/>
                </a:solidFill>
              </a:rPr>
              <a:t>1</a:t>
            </a:r>
            <a:endParaRPr lang="en-US" b="1" dirty="0">
              <a:solidFill>
                <a:schemeClr val="bg1"/>
              </a:solidFill>
            </a:endParaRPr>
          </a:p>
        </p:txBody>
      </p:sp>
      <p:sp>
        <p:nvSpPr>
          <p:cNvPr id="31" name="TextBox 30"/>
          <p:cNvSpPr txBox="1"/>
          <p:nvPr/>
        </p:nvSpPr>
        <p:spPr>
          <a:xfrm>
            <a:off x="2665832" y="5636992"/>
            <a:ext cx="228600" cy="369332"/>
          </a:xfrm>
          <a:prstGeom prst="rect">
            <a:avLst/>
          </a:prstGeom>
          <a:solidFill>
            <a:schemeClr val="accent1"/>
          </a:solidFill>
        </p:spPr>
        <p:txBody>
          <a:bodyPr wrap="square" rtlCol="0">
            <a:spAutoFit/>
          </a:bodyPr>
          <a:lstStyle/>
          <a:p>
            <a:pPr algn="ctr"/>
            <a:r>
              <a:rPr lang="en-US" b="1" dirty="0">
                <a:solidFill>
                  <a:schemeClr val="bg1"/>
                </a:solidFill>
              </a:rPr>
              <a:t>3</a:t>
            </a:r>
          </a:p>
        </p:txBody>
      </p:sp>
      <p:sp>
        <p:nvSpPr>
          <p:cNvPr id="32" name="TextBox 31"/>
          <p:cNvSpPr txBox="1"/>
          <p:nvPr/>
        </p:nvSpPr>
        <p:spPr>
          <a:xfrm>
            <a:off x="2665832" y="5253188"/>
            <a:ext cx="228600" cy="369332"/>
          </a:xfrm>
          <a:prstGeom prst="rect">
            <a:avLst/>
          </a:prstGeom>
          <a:solidFill>
            <a:schemeClr val="accent1"/>
          </a:solidFill>
        </p:spPr>
        <p:txBody>
          <a:bodyPr wrap="square" rtlCol="0">
            <a:spAutoFit/>
          </a:bodyPr>
          <a:lstStyle/>
          <a:p>
            <a:pPr algn="ctr"/>
            <a:r>
              <a:rPr lang="en-US" b="1" dirty="0" smtClean="0">
                <a:solidFill>
                  <a:schemeClr val="bg1"/>
                </a:solidFill>
              </a:rPr>
              <a:t>1</a:t>
            </a:r>
            <a:endParaRPr lang="en-US" b="1" dirty="0">
              <a:solidFill>
                <a:schemeClr val="bg1"/>
              </a:solidFill>
            </a:endParaRPr>
          </a:p>
        </p:txBody>
      </p:sp>
      <p:sp>
        <p:nvSpPr>
          <p:cNvPr id="33" name="TextBox 32"/>
          <p:cNvSpPr txBox="1"/>
          <p:nvPr/>
        </p:nvSpPr>
        <p:spPr>
          <a:xfrm>
            <a:off x="2665832" y="4868616"/>
            <a:ext cx="228600" cy="369332"/>
          </a:xfrm>
          <a:prstGeom prst="rect">
            <a:avLst/>
          </a:prstGeom>
          <a:solidFill>
            <a:schemeClr val="accent1"/>
          </a:solidFill>
        </p:spPr>
        <p:txBody>
          <a:bodyPr wrap="square" rtlCol="0">
            <a:spAutoFit/>
          </a:bodyPr>
          <a:lstStyle/>
          <a:p>
            <a:pPr algn="ctr"/>
            <a:r>
              <a:rPr lang="en-US" b="1" dirty="0">
                <a:solidFill>
                  <a:schemeClr val="bg1"/>
                </a:solidFill>
              </a:rPr>
              <a:t>2</a:t>
            </a:r>
          </a:p>
        </p:txBody>
      </p:sp>
      <p:sp>
        <p:nvSpPr>
          <p:cNvPr id="34" name="TextBox 33"/>
          <p:cNvSpPr txBox="1"/>
          <p:nvPr/>
        </p:nvSpPr>
        <p:spPr>
          <a:xfrm>
            <a:off x="2665832" y="4484044"/>
            <a:ext cx="228600" cy="369332"/>
          </a:xfrm>
          <a:prstGeom prst="rect">
            <a:avLst/>
          </a:prstGeom>
          <a:solidFill>
            <a:schemeClr val="accent1"/>
          </a:solidFill>
        </p:spPr>
        <p:txBody>
          <a:bodyPr wrap="square" rtlCol="0">
            <a:spAutoFit/>
          </a:bodyPr>
          <a:lstStyle/>
          <a:p>
            <a:pPr algn="ctr"/>
            <a:r>
              <a:rPr lang="en-US" b="1" dirty="0" smtClean="0">
                <a:solidFill>
                  <a:schemeClr val="bg1"/>
                </a:solidFill>
              </a:rPr>
              <a:t>2</a:t>
            </a:r>
            <a:endParaRPr lang="en-US" b="1" dirty="0">
              <a:solidFill>
                <a:schemeClr val="bg1"/>
              </a:solidFill>
            </a:endParaRPr>
          </a:p>
        </p:txBody>
      </p:sp>
      <p:sp>
        <p:nvSpPr>
          <p:cNvPr id="35" name="TextBox 34"/>
          <p:cNvSpPr txBox="1"/>
          <p:nvPr/>
        </p:nvSpPr>
        <p:spPr>
          <a:xfrm>
            <a:off x="2665832" y="6012812"/>
            <a:ext cx="228600" cy="369332"/>
          </a:xfrm>
          <a:prstGeom prst="rect">
            <a:avLst/>
          </a:prstGeom>
          <a:solidFill>
            <a:schemeClr val="accent1"/>
          </a:solidFill>
        </p:spPr>
        <p:txBody>
          <a:bodyPr wrap="square" rtlCol="0">
            <a:spAutoFit/>
          </a:bodyPr>
          <a:lstStyle/>
          <a:p>
            <a:pPr algn="ctr"/>
            <a:r>
              <a:rPr lang="en-US" b="1" dirty="0">
                <a:solidFill>
                  <a:schemeClr val="bg1"/>
                </a:solidFill>
              </a:rPr>
              <a:t>3</a:t>
            </a:r>
          </a:p>
        </p:txBody>
      </p:sp>
      <p:sp>
        <p:nvSpPr>
          <p:cNvPr id="36" name="TextBox 35"/>
          <p:cNvSpPr txBox="1"/>
          <p:nvPr/>
        </p:nvSpPr>
        <p:spPr>
          <a:xfrm>
            <a:off x="2665832" y="2950149"/>
            <a:ext cx="228600" cy="369332"/>
          </a:xfrm>
          <a:prstGeom prst="rect">
            <a:avLst/>
          </a:prstGeom>
          <a:solidFill>
            <a:schemeClr val="accent1"/>
          </a:solidFill>
        </p:spPr>
        <p:txBody>
          <a:bodyPr wrap="square" rtlCol="0">
            <a:spAutoFit/>
          </a:bodyPr>
          <a:lstStyle/>
          <a:p>
            <a:pPr algn="ctr"/>
            <a:r>
              <a:rPr lang="en-US" b="1" dirty="0" smtClean="0">
                <a:solidFill>
                  <a:schemeClr val="bg1"/>
                </a:solidFill>
              </a:rPr>
              <a:t>2</a:t>
            </a:r>
            <a:endParaRPr lang="en-US" b="1" dirty="0">
              <a:solidFill>
                <a:schemeClr val="bg1"/>
              </a:solidFill>
            </a:endParaRPr>
          </a:p>
        </p:txBody>
      </p:sp>
      <p:sp>
        <p:nvSpPr>
          <p:cNvPr id="37" name="TextBox 36"/>
          <p:cNvSpPr txBox="1"/>
          <p:nvPr/>
        </p:nvSpPr>
        <p:spPr>
          <a:xfrm>
            <a:off x="6424836" y="2618955"/>
            <a:ext cx="228600" cy="369332"/>
          </a:xfrm>
          <a:prstGeom prst="rect">
            <a:avLst/>
          </a:prstGeom>
          <a:solidFill>
            <a:schemeClr val="accent1"/>
          </a:solidFill>
        </p:spPr>
        <p:txBody>
          <a:bodyPr wrap="square" rtlCol="0">
            <a:spAutoFit/>
          </a:bodyPr>
          <a:lstStyle/>
          <a:p>
            <a:pPr algn="ctr"/>
            <a:r>
              <a:rPr lang="en-US" b="1" dirty="0">
                <a:solidFill>
                  <a:schemeClr val="bg1"/>
                </a:solidFill>
              </a:rPr>
              <a:t>3</a:t>
            </a:r>
          </a:p>
        </p:txBody>
      </p:sp>
      <p:sp>
        <p:nvSpPr>
          <p:cNvPr id="38" name="TextBox 37"/>
          <p:cNvSpPr txBox="1"/>
          <p:nvPr/>
        </p:nvSpPr>
        <p:spPr>
          <a:xfrm>
            <a:off x="6428757" y="5104102"/>
            <a:ext cx="228600" cy="369332"/>
          </a:xfrm>
          <a:prstGeom prst="rect">
            <a:avLst/>
          </a:prstGeom>
          <a:solidFill>
            <a:schemeClr val="accent1"/>
          </a:solidFill>
        </p:spPr>
        <p:txBody>
          <a:bodyPr wrap="square" rtlCol="0">
            <a:spAutoFit/>
          </a:bodyPr>
          <a:lstStyle/>
          <a:p>
            <a:pPr algn="ctr"/>
            <a:r>
              <a:rPr lang="en-US" b="1" dirty="0" smtClean="0">
                <a:solidFill>
                  <a:schemeClr val="bg1"/>
                </a:solidFill>
              </a:rPr>
              <a:t>1</a:t>
            </a:r>
            <a:endParaRPr lang="en-US" b="1" dirty="0">
              <a:solidFill>
                <a:schemeClr val="bg1"/>
              </a:solidFill>
            </a:endParaRPr>
          </a:p>
        </p:txBody>
      </p:sp>
      <p:sp>
        <p:nvSpPr>
          <p:cNvPr id="39" name="Content Placeholder 2"/>
          <p:cNvSpPr txBox="1">
            <a:spLocks/>
          </p:cNvSpPr>
          <p:nvPr/>
        </p:nvSpPr>
        <p:spPr>
          <a:xfrm>
            <a:off x="6163885" y="2167679"/>
            <a:ext cx="1704240" cy="406957"/>
          </a:xfrm>
          <a:prstGeom prst="rect">
            <a:avLst/>
          </a:prstGeom>
        </p:spPr>
        <p:txBody>
          <a:bodyPr vert="horz" lIns="91440" tIns="45720" rIns="91440" bIns="45720" rtlCol="0">
            <a:noAutofit/>
          </a:bodyPr>
          <a:lstStyle>
            <a:lvl1pPr marL="457200" indent="-457200" algn="l" defTabSz="914400" rtl="0" eaLnBrk="1" latinLnBrk="0" hangingPunct="1">
              <a:lnSpc>
                <a:spcPct val="100000"/>
              </a:lnSpc>
              <a:spcBef>
                <a:spcPts val="0"/>
              </a:spcBef>
              <a:spcAft>
                <a:spcPts val="600"/>
              </a:spcAft>
              <a:buFont typeface="Arial" panose="020B0604020202020204" pitchFamily="34" charset="0"/>
              <a:buChar char="•"/>
              <a:defRPr sz="32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800100" indent="-3429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1257300" indent="-342900"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6573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21145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smtClean="0"/>
              <a:t>Limitations</a:t>
            </a:r>
            <a:endParaRPr lang="en-US" sz="2000" dirty="0" smtClean="0"/>
          </a:p>
        </p:txBody>
      </p:sp>
      <p:sp>
        <p:nvSpPr>
          <p:cNvPr id="27" name="TextBox 26"/>
          <p:cNvSpPr txBox="1"/>
          <p:nvPr/>
        </p:nvSpPr>
        <p:spPr>
          <a:xfrm>
            <a:off x="2667004" y="6391600"/>
            <a:ext cx="228600" cy="369332"/>
          </a:xfrm>
          <a:prstGeom prst="rect">
            <a:avLst/>
          </a:prstGeom>
          <a:solidFill>
            <a:schemeClr val="accent1"/>
          </a:solidFill>
        </p:spPr>
        <p:txBody>
          <a:bodyPr wrap="square" rtlCol="0">
            <a:spAutoFit/>
          </a:bodyPr>
          <a:lstStyle/>
          <a:p>
            <a:pPr algn="ctr"/>
            <a:r>
              <a:rPr lang="en-US" b="1" dirty="0">
                <a:solidFill>
                  <a:schemeClr val="bg1"/>
                </a:solidFill>
              </a:rPr>
              <a:t>2</a:t>
            </a:r>
          </a:p>
        </p:txBody>
      </p:sp>
      <p:grpSp>
        <p:nvGrpSpPr>
          <p:cNvPr id="5" name="Group 4"/>
          <p:cNvGrpSpPr/>
          <p:nvPr/>
        </p:nvGrpSpPr>
        <p:grpSpPr>
          <a:xfrm>
            <a:off x="6564086" y="3934700"/>
            <a:ext cx="880656" cy="863986"/>
            <a:chOff x="6564086" y="3934700"/>
            <a:chExt cx="880656" cy="863986"/>
          </a:xfrm>
        </p:grpSpPr>
        <p:pic>
          <p:nvPicPr>
            <p:cNvPr id="40" name="Picture 3" descr="C:\Users\jmullins\AppData\Local\Microsoft\Windows\Temporary Internet Files\Content.IE5\V2TZHX09\MC900441976[2].wmf"/>
            <p:cNvPicPr>
              <a:picLocks noChangeAspect="1" noChangeArrowheads="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564086" y="3934700"/>
              <a:ext cx="863986" cy="8639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90462" y="4211888"/>
              <a:ext cx="854280" cy="307777"/>
            </a:xfrm>
            <a:prstGeom prst="rect">
              <a:avLst/>
            </a:prstGeom>
            <a:noFill/>
          </p:spPr>
          <p:txBody>
            <a:bodyPr wrap="square" rtlCol="0">
              <a:spAutoFit/>
            </a:bodyPr>
            <a:lstStyle/>
            <a:p>
              <a:pPr algn="ctr"/>
              <a:r>
                <a:rPr lang="en-US" sz="14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Process</a:t>
              </a:r>
              <a:endParaRPr lang="en-US" sz="1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41" name="TextBox 40"/>
          <p:cNvSpPr txBox="1"/>
          <p:nvPr/>
        </p:nvSpPr>
        <p:spPr>
          <a:xfrm>
            <a:off x="6420553" y="4182027"/>
            <a:ext cx="228600" cy="369332"/>
          </a:xfrm>
          <a:prstGeom prst="rect">
            <a:avLst/>
          </a:prstGeom>
          <a:solidFill>
            <a:schemeClr val="accent1"/>
          </a:solidFill>
        </p:spPr>
        <p:txBody>
          <a:bodyPr wrap="square" rtlCol="0">
            <a:spAutoFit/>
          </a:bodyPr>
          <a:lstStyle/>
          <a:p>
            <a:pPr algn="ctr"/>
            <a:r>
              <a:rPr lang="en-US" b="1" dirty="0">
                <a:solidFill>
                  <a:schemeClr val="bg1"/>
                </a:solidFill>
              </a:rPr>
              <a:t>2</a:t>
            </a:r>
          </a:p>
        </p:txBody>
      </p:sp>
    </p:spTree>
    <p:extLst>
      <p:ext uri="{BB962C8B-B14F-4D97-AF65-F5344CB8AC3E}">
        <p14:creationId xmlns:p14="http://schemas.microsoft.com/office/powerpoint/2010/main" val="179939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5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5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3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3">
                                            <p:txEl>
                                              <p:pRg st="0" end="0"/>
                                            </p:txEl>
                                          </p:spTgt>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
                                            <p:txEl>
                                              <p:pRg st="3" end="3"/>
                                            </p:txEl>
                                          </p:spTgt>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
                                            <p:txEl>
                                              <p:pRg st="4" end="4"/>
                                            </p:txEl>
                                          </p:spTgt>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3">
                                            <p:txEl>
                                              <p:pRg st="5" end="5"/>
                                            </p:txEl>
                                          </p:spTgt>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
                                            <p:txEl>
                                              <p:pRg st="7" end="7"/>
                                            </p:txEl>
                                          </p:spTgt>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3">
                                            <p:txEl>
                                              <p:pRg st="10" end="10"/>
                                            </p:txEl>
                                          </p:spTgt>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3">
                                            <p:txEl>
                                              <p:pRg st="11" end="11"/>
                                            </p:txEl>
                                          </p:spTgt>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39">
                                            <p:txEl>
                                              <p:pRg st="0" end="0"/>
                                            </p:txEl>
                                          </p:spTgt>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0">
                                            <p:txEl>
                                              <p:pRg st="0" end="0"/>
                                            </p:txEl>
                                          </p:spTgt>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0">
                                            <p:txEl>
                                              <p:pRg st="1" end="1"/>
                                            </p:txEl>
                                          </p:spTgt>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0">
                                            <p:txEl>
                                              <p:pRg st="2" end="2"/>
                                            </p:txEl>
                                          </p:spTgt>
                                        </p:tgtEl>
                                        <p:attrNameLst>
                                          <p:attrName>style.visibility</p:attrName>
                                        </p:attrNameLst>
                                      </p:cBhvr>
                                      <p:to>
                                        <p:strVal val="hidden"/>
                                      </p:to>
                                    </p:set>
                                  </p:childTnLst>
                                </p:cTn>
                              </p:par>
                              <p:par>
                                <p:cTn id="73" presetID="1" presetClass="exit" presetSubtype="0" fill="hold" grpId="1" nodeType="withEffect">
                                  <p:stCondLst>
                                    <p:cond delay="0"/>
                                  </p:stCondLst>
                                  <p:iterate type="lt">
                                    <p:tmAbs val="0"/>
                                  </p:iterate>
                                  <p:childTnLst>
                                    <p:set>
                                      <p:cBhvr>
                                        <p:cTn id="74" dur="1" fill="hold">
                                          <p:stCondLst>
                                            <p:cond delay="0"/>
                                          </p:stCondLst>
                                        </p:cTn>
                                        <p:tgtEl>
                                          <p:spTgt spid="10">
                                            <p:txEl>
                                              <p:pRg st="3" end="3"/>
                                            </p:txEl>
                                          </p:spTgt>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0">
                                            <p:txEl>
                                              <p:pRg st="4" end="4"/>
                                            </p:txEl>
                                          </p:spTgt>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0">
                                            <p:txEl>
                                              <p:pRg st="5" end="5"/>
                                            </p:txEl>
                                          </p:spTgt>
                                        </p:tgtEl>
                                        <p:attrNameLst>
                                          <p:attrName>style.visibility</p:attrName>
                                        </p:attrNameLst>
                                      </p:cBhvr>
                                      <p:to>
                                        <p:strVal val="hidden"/>
                                      </p:to>
                                    </p:set>
                                  </p:childTnLst>
                                </p:cTn>
                              </p:par>
                              <p:par>
                                <p:cTn id="79" presetID="1" presetClass="exit" presetSubtype="0" fill="hold" grpId="1" nodeType="withEffect">
                                  <p:stCondLst>
                                    <p:cond delay="0"/>
                                  </p:stCondLst>
                                  <p:iterate type="lt">
                                    <p:tmAbs val="0"/>
                                  </p:iterate>
                                  <p:childTnLst>
                                    <p:set>
                                      <p:cBhvr>
                                        <p:cTn id="80" dur="1" fill="hold">
                                          <p:stCondLst>
                                            <p:cond delay="0"/>
                                          </p:stCondLst>
                                        </p:cTn>
                                        <p:tgtEl>
                                          <p:spTgt spid="10">
                                            <p:txEl>
                                              <p:pRg st="6" end="6"/>
                                            </p:txEl>
                                          </p:spTgt>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0">
                                            <p:txEl>
                                              <p:pRg st="7" end="7"/>
                                            </p:txEl>
                                          </p:spTgt>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3">
                                            <p:txEl>
                                              <p:pRg st="0" end="0"/>
                                            </p:txEl>
                                          </p:spTgt>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3">
                                            <p:txEl>
                                              <p:pRg st="1" end="1"/>
                                            </p:txEl>
                                          </p:spTgt>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3">
                                            <p:txEl>
                                              <p:pRg st="2" end="2"/>
                                            </p:txEl>
                                          </p:spTgt>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3">
                                            <p:txEl>
                                              <p:pRg st="3" end="3"/>
                                            </p:txEl>
                                          </p:spTgt>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3">
                                            <p:txEl>
                                              <p:pRg st="4" end="4"/>
                                            </p:txEl>
                                          </p:spTgt>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3">
                                            <p:txEl>
                                              <p:pRg st="5" end="5"/>
                                            </p:txEl>
                                          </p:spTgt>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3">
                                            <p:txEl>
                                              <p:pRg st="6" end="6"/>
                                            </p:txEl>
                                          </p:spTgt>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3">
                                            <p:txEl>
                                              <p:pRg st="7" end="7"/>
                                            </p:txEl>
                                          </p:spTgt>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3">
                                            <p:txEl>
                                              <p:pRg st="8" end="8"/>
                                            </p:txEl>
                                          </p:spTgt>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3">
                                            <p:txEl>
                                              <p:pRg st="9" end="9"/>
                                            </p:txEl>
                                          </p:spTgt>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3">
                                            <p:txEl>
                                              <p:pRg st="10" end="10"/>
                                            </p:txEl>
                                          </p:spTgt>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3">
                                            <p:txEl>
                                              <p:pRg st="11" end="11"/>
                                            </p:txEl>
                                          </p:spTgt>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39">
                                            <p:txEl>
                                              <p:pRg st="0" end="0"/>
                                            </p:txEl>
                                          </p:spTgt>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205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05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2" nodeType="clickEffect">
                                  <p:stCondLst>
                                    <p:cond delay="0"/>
                                  </p:stCondLst>
                                  <p:childTnLst>
                                    <p:set>
                                      <p:cBhvr>
                                        <p:cTn id="122" dur="1" fill="hold">
                                          <p:stCondLst>
                                            <p:cond delay="0"/>
                                          </p:stCondLst>
                                        </p:cTn>
                                        <p:tgtEl>
                                          <p:spTgt spid="8"/>
                                        </p:tgtEl>
                                        <p:attrNameLst>
                                          <p:attrName>style.visibility</p:attrName>
                                        </p:attrNameLst>
                                      </p:cBhvr>
                                      <p:to>
                                        <p:strVal val="hidden"/>
                                      </p:to>
                                    </p:set>
                                  </p:childTnLst>
                                </p:cTn>
                              </p:par>
                              <p:par>
                                <p:cTn id="123" presetID="1" presetClass="entr" presetSubtype="0" fill="hold" grpId="1" nodeType="withEffect">
                                  <p:stCondLst>
                                    <p:cond delay="0"/>
                                  </p:stCondLst>
                                  <p:childTnLst>
                                    <p:set>
                                      <p:cBhvr>
                                        <p:cTn id="124" dur="1" fill="hold">
                                          <p:stCondLst>
                                            <p:cond delay="0"/>
                                          </p:stCondLst>
                                        </p:cTn>
                                        <p:tgtEl>
                                          <p:spTgt spid="17"/>
                                        </p:tgtEl>
                                        <p:attrNameLst>
                                          <p:attrName>style.visibility</p:attrName>
                                        </p:attrNameLst>
                                      </p:cBhvr>
                                      <p:to>
                                        <p:strVal val="visible"/>
                                      </p:to>
                                    </p:set>
                                  </p:childTnLst>
                                </p:cTn>
                              </p:par>
                              <p:par>
                                <p:cTn id="125" presetID="53" presetClass="entr" presetSubtype="16" fill="hold" grpId="1" nodeType="withEffect">
                                  <p:stCondLst>
                                    <p:cond delay="500"/>
                                  </p:stCondLst>
                                  <p:childTnLst>
                                    <p:set>
                                      <p:cBhvr>
                                        <p:cTn id="126" dur="1" fill="hold">
                                          <p:stCondLst>
                                            <p:cond delay="0"/>
                                          </p:stCondLst>
                                        </p:cTn>
                                        <p:tgtEl>
                                          <p:spTgt spid="14"/>
                                        </p:tgtEl>
                                        <p:attrNameLst>
                                          <p:attrName>style.visibility</p:attrName>
                                        </p:attrNameLst>
                                      </p:cBhvr>
                                      <p:to>
                                        <p:strVal val="visible"/>
                                      </p:to>
                                    </p:set>
                                    <p:anim calcmode="lin" valueType="num">
                                      <p:cBhvr>
                                        <p:cTn id="127" dur="500" fill="hold"/>
                                        <p:tgtEl>
                                          <p:spTgt spid="14"/>
                                        </p:tgtEl>
                                        <p:attrNameLst>
                                          <p:attrName>ppt_w</p:attrName>
                                        </p:attrNameLst>
                                      </p:cBhvr>
                                      <p:tavLst>
                                        <p:tav tm="0">
                                          <p:val>
                                            <p:fltVal val="0"/>
                                          </p:val>
                                        </p:tav>
                                        <p:tav tm="100000">
                                          <p:val>
                                            <p:strVal val="#ppt_w"/>
                                          </p:val>
                                        </p:tav>
                                      </p:tavLst>
                                    </p:anim>
                                    <p:anim calcmode="lin" valueType="num">
                                      <p:cBhvr>
                                        <p:cTn id="128" dur="500" fill="hold"/>
                                        <p:tgtEl>
                                          <p:spTgt spid="14"/>
                                        </p:tgtEl>
                                        <p:attrNameLst>
                                          <p:attrName>ppt_h</p:attrName>
                                        </p:attrNameLst>
                                      </p:cBhvr>
                                      <p:tavLst>
                                        <p:tav tm="0">
                                          <p:val>
                                            <p:fltVal val="0"/>
                                          </p:val>
                                        </p:tav>
                                        <p:tav tm="100000">
                                          <p:val>
                                            <p:strVal val="#ppt_h"/>
                                          </p:val>
                                        </p:tav>
                                      </p:tavLst>
                                    </p:anim>
                                    <p:animEffect transition="in" filter="fade">
                                      <p:cBhvr>
                                        <p:cTn id="129" dur="500"/>
                                        <p:tgtEl>
                                          <p:spTgt spid="14"/>
                                        </p:tgtEl>
                                      </p:cBhvr>
                                    </p:animEffect>
                                  </p:childTnLst>
                                </p:cTn>
                              </p:par>
                              <p:par>
                                <p:cTn id="130" presetID="53" presetClass="entr" presetSubtype="16" fill="hold" grpId="1" nodeType="withEffect">
                                  <p:stCondLst>
                                    <p:cond delay="500"/>
                                  </p:stCondLst>
                                  <p:childTnLst>
                                    <p:set>
                                      <p:cBhvr>
                                        <p:cTn id="131" dur="1" fill="hold">
                                          <p:stCondLst>
                                            <p:cond delay="0"/>
                                          </p:stCondLst>
                                        </p:cTn>
                                        <p:tgtEl>
                                          <p:spTgt spid="36"/>
                                        </p:tgtEl>
                                        <p:attrNameLst>
                                          <p:attrName>style.visibility</p:attrName>
                                        </p:attrNameLst>
                                      </p:cBhvr>
                                      <p:to>
                                        <p:strVal val="visible"/>
                                      </p:to>
                                    </p:set>
                                    <p:anim calcmode="lin" valueType="num">
                                      <p:cBhvr>
                                        <p:cTn id="132" dur="500" fill="hold"/>
                                        <p:tgtEl>
                                          <p:spTgt spid="36"/>
                                        </p:tgtEl>
                                        <p:attrNameLst>
                                          <p:attrName>ppt_w</p:attrName>
                                        </p:attrNameLst>
                                      </p:cBhvr>
                                      <p:tavLst>
                                        <p:tav tm="0">
                                          <p:val>
                                            <p:fltVal val="0"/>
                                          </p:val>
                                        </p:tav>
                                        <p:tav tm="100000">
                                          <p:val>
                                            <p:strVal val="#ppt_w"/>
                                          </p:val>
                                        </p:tav>
                                      </p:tavLst>
                                    </p:anim>
                                    <p:anim calcmode="lin" valueType="num">
                                      <p:cBhvr>
                                        <p:cTn id="133" dur="500" fill="hold"/>
                                        <p:tgtEl>
                                          <p:spTgt spid="36"/>
                                        </p:tgtEl>
                                        <p:attrNameLst>
                                          <p:attrName>ppt_h</p:attrName>
                                        </p:attrNameLst>
                                      </p:cBhvr>
                                      <p:tavLst>
                                        <p:tav tm="0">
                                          <p:val>
                                            <p:fltVal val="0"/>
                                          </p:val>
                                        </p:tav>
                                        <p:tav tm="100000">
                                          <p:val>
                                            <p:strVal val="#ppt_h"/>
                                          </p:val>
                                        </p:tav>
                                      </p:tavLst>
                                    </p:anim>
                                    <p:animEffect transition="in" filter="fade">
                                      <p:cBhvr>
                                        <p:cTn id="134" dur="500"/>
                                        <p:tgtEl>
                                          <p:spTgt spid="36"/>
                                        </p:tgtEl>
                                      </p:cBhvr>
                                    </p:animEffect>
                                  </p:childTnLst>
                                </p:cTn>
                              </p:par>
                              <p:par>
                                <p:cTn id="135" presetID="53" presetClass="entr" presetSubtype="16" fill="hold" grpId="1" nodeType="withEffect">
                                  <p:stCondLst>
                                    <p:cond delay="500"/>
                                  </p:stCondLst>
                                  <p:childTnLst>
                                    <p:set>
                                      <p:cBhvr>
                                        <p:cTn id="136" dur="1" fill="hold">
                                          <p:stCondLst>
                                            <p:cond delay="0"/>
                                          </p:stCondLst>
                                        </p:cTn>
                                        <p:tgtEl>
                                          <p:spTgt spid="28"/>
                                        </p:tgtEl>
                                        <p:attrNameLst>
                                          <p:attrName>style.visibility</p:attrName>
                                        </p:attrNameLst>
                                      </p:cBhvr>
                                      <p:to>
                                        <p:strVal val="visible"/>
                                      </p:to>
                                    </p:set>
                                    <p:anim calcmode="lin" valueType="num">
                                      <p:cBhvr>
                                        <p:cTn id="137" dur="500" fill="hold"/>
                                        <p:tgtEl>
                                          <p:spTgt spid="28"/>
                                        </p:tgtEl>
                                        <p:attrNameLst>
                                          <p:attrName>ppt_w</p:attrName>
                                        </p:attrNameLst>
                                      </p:cBhvr>
                                      <p:tavLst>
                                        <p:tav tm="0">
                                          <p:val>
                                            <p:fltVal val="0"/>
                                          </p:val>
                                        </p:tav>
                                        <p:tav tm="100000">
                                          <p:val>
                                            <p:strVal val="#ppt_w"/>
                                          </p:val>
                                        </p:tav>
                                      </p:tavLst>
                                    </p:anim>
                                    <p:anim calcmode="lin" valueType="num">
                                      <p:cBhvr>
                                        <p:cTn id="138" dur="500" fill="hold"/>
                                        <p:tgtEl>
                                          <p:spTgt spid="28"/>
                                        </p:tgtEl>
                                        <p:attrNameLst>
                                          <p:attrName>ppt_h</p:attrName>
                                        </p:attrNameLst>
                                      </p:cBhvr>
                                      <p:tavLst>
                                        <p:tav tm="0">
                                          <p:val>
                                            <p:fltVal val="0"/>
                                          </p:val>
                                        </p:tav>
                                        <p:tav tm="100000">
                                          <p:val>
                                            <p:strVal val="#ppt_h"/>
                                          </p:val>
                                        </p:tav>
                                      </p:tavLst>
                                    </p:anim>
                                    <p:animEffect transition="in" filter="fade">
                                      <p:cBhvr>
                                        <p:cTn id="139" dur="500"/>
                                        <p:tgtEl>
                                          <p:spTgt spid="28"/>
                                        </p:tgtEl>
                                      </p:cBhvr>
                                    </p:animEffect>
                                  </p:childTnLst>
                                </p:cTn>
                              </p:par>
                              <p:par>
                                <p:cTn id="140" presetID="53" presetClass="entr" presetSubtype="16" fill="hold" grpId="1" nodeType="withEffect">
                                  <p:stCondLst>
                                    <p:cond delay="500"/>
                                  </p:stCondLst>
                                  <p:childTnLst>
                                    <p:set>
                                      <p:cBhvr>
                                        <p:cTn id="141" dur="1" fill="hold">
                                          <p:stCondLst>
                                            <p:cond delay="0"/>
                                          </p:stCondLst>
                                        </p:cTn>
                                        <p:tgtEl>
                                          <p:spTgt spid="29"/>
                                        </p:tgtEl>
                                        <p:attrNameLst>
                                          <p:attrName>style.visibility</p:attrName>
                                        </p:attrNameLst>
                                      </p:cBhvr>
                                      <p:to>
                                        <p:strVal val="visible"/>
                                      </p:to>
                                    </p:set>
                                    <p:anim calcmode="lin" valueType="num">
                                      <p:cBhvr>
                                        <p:cTn id="142" dur="500" fill="hold"/>
                                        <p:tgtEl>
                                          <p:spTgt spid="29"/>
                                        </p:tgtEl>
                                        <p:attrNameLst>
                                          <p:attrName>ppt_w</p:attrName>
                                        </p:attrNameLst>
                                      </p:cBhvr>
                                      <p:tavLst>
                                        <p:tav tm="0">
                                          <p:val>
                                            <p:fltVal val="0"/>
                                          </p:val>
                                        </p:tav>
                                        <p:tav tm="100000">
                                          <p:val>
                                            <p:strVal val="#ppt_w"/>
                                          </p:val>
                                        </p:tav>
                                      </p:tavLst>
                                    </p:anim>
                                    <p:anim calcmode="lin" valueType="num">
                                      <p:cBhvr>
                                        <p:cTn id="143" dur="500" fill="hold"/>
                                        <p:tgtEl>
                                          <p:spTgt spid="29"/>
                                        </p:tgtEl>
                                        <p:attrNameLst>
                                          <p:attrName>ppt_h</p:attrName>
                                        </p:attrNameLst>
                                      </p:cBhvr>
                                      <p:tavLst>
                                        <p:tav tm="0">
                                          <p:val>
                                            <p:fltVal val="0"/>
                                          </p:val>
                                        </p:tav>
                                        <p:tav tm="100000">
                                          <p:val>
                                            <p:strVal val="#ppt_h"/>
                                          </p:val>
                                        </p:tav>
                                      </p:tavLst>
                                    </p:anim>
                                    <p:animEffect transition="in" filter="fade">
                                      <p:cBhvr>
                                        <p:cTn id="144" dur="500"/>
                                        <p:tgtEl>
                                          <p:spTgt spid="29"/>
                                        </p:tgtEl>
                                      </p:cBhvr>
                                    </p:animEffect>
                                  </p:childTnLst>
                                </p:cTn>
                              </p:par>
                              <p:par>
                                <p:cTn id="145" presetID="53" presetClass="entr" presetSubtype="16" fill="hold" grpId="1" nodeType="withEffect">
                                  <p:stCondLst>
                                    <p:cond delay="500"/>
                                  </p:stCondLst>
                                  <p:childTnLst>
                                    <p:set>
                                      <p:cBhvr>
                                        <p:cTn id="146" dur="1" fill="hold">
                                          <p:stCondLst>
                                            <p:cond delay="0"/>
                                          </p:stCondLst>
                                        </p:cTn>
                                        <p:tgtEl>
                                          <p:spTgt spid="30"/>
                                        </p:tgtEl>
                                        <p:attrNameLst>
                                          <p:attrName>style.visibility</p:attrName>
                                        </p:attrNameLst>
                                      </p:cBhvr>
                                      <p:to>
                                        <p:strVal val="visible"/>
                                      </p:to>
                                    </p:set>
                                    <p:anim calcmode="lin" valueType="num">
                                      <p:cBhvr>
                                        <p:cTn id="147" dur="500" fill="hold"/>
                                        <p:tgtEl>
                                          <p:spTgt spid="30"/>
                                        </p:tgtEl>
                                        <p:attrNameLst>
                                          <p:attrName>ppt_w</p:attrName>
                                        </p:attrNameLst>
                                      </p:cBhvr>
                                      <p:tavLst>
                                        <p:tav tm="0">
                                          <p:val>
                                            <p:fltVal val="0"/>
                                          </p:val>
                                        </p:tav>
                                        <p:tav tm="100000">
                                          <p:val>
                                            <p:strVal val="#ppt_w"/>
                                          </p:val>
                                        </p:tav>
                                      </p:tavLst>
                                    </p:anim>
                                    <p:anim calcmode="lin" valueType="num">
                                      <p:cBhvr>
                                        <p:cTn id="148" dur="500" fill="hold"/>
                                        <p:tgtEl>
                                          <p:spTgt spid="30"/>
                                        </p:tgtEl>
                                        <p:attrNameLst>
                                          <p:attrName>ppt_h</p:attrName>
                                        </p:attrNameLst>
                                      </p:cBhvr>
                                      <p:tavLst>
                                        <p:tav tm="0">
                                          <p:val>
                                            <p:fltVal val="0"/>
                                          </p:val>
                                        </p:tav>
                                        <p:tav tm="100000">
                                          <p:val>
                                            <p:strVal val="#ppt_h"/>
                                          </p:val>
                                        </p:tav>
                                      </p:tavLst>
                                    </p:anim>
                                    <p:animEffect transition="in" filter="fade">
                                      <p:cBhvr>
                                        <p:cTn id="149" dur="500"/>
                                        <p:tgtEl>
                                          <p:spTgt spid="30"/>
                                        </p:tgtEl>
                                      </p:cBhvr>
                                    </p:animEffect>
                                  </p:childTnLst>
                                </p:cTn>
                              </p:par>
                              <p:par>
                                <p:cTn id="150" presetID="53" presetClass="entr" presetSubtype="16" fill="hold" grpId="1" nodeType="withEffect">
                                  <p:stCondLst>
                                    <p:cond delay="500"/>
                                  </p:stCondLst>
                                  <p:childTnLst>
                                    <p:set>
                                      <p:cBhvr>
                                        <p:cTn id="151" dur="1" fill="hold">
                                          <p:stCondLst>
                                            <p:cond delay="0"/>
                                          </p:stCondLst>
                                        </p:cTn>
                                        <p:tgtEl>
                                          <p:spTgt spid="34"/>
                                        </p:tgtEl>
                                        <p:attrNameLst>
                                          <p:attrName>style.visibility</p:attrName>
                                        </p:attrNameLst>
                                      </p:cBhvr>
                                      <p:to>
                                        <p:strVal val="visible"/>
                                      </p:to>
                                    </p:set>
                                    <p:anim calcmode="lin" valueType="num">
                                      <p:cBhvr>
                                        <p:cTn id="152" dur="500" fill="hold"/>
                                        <p:tgtEl>
                                          <p:spTgt spid="34"/>
                                        </p:tgtEl>
                                        <p:attrNameLst>
                                          <p:attrName>ppt_w</p:attrName>
                                        </p:attrNameLst>
                                      </p:cBhvr>
                                      <p:tavLst>
                                        <p:tav tm="0">
                                          <p:val>
                                            <p:fltVal val="0"/>
                                          </p:val>
                                        </p:tav>
                                        <p:tav tm="100000">
                                          <p:val>
                                            <p:strVal val="#ppt_w"/>
                                          </p:val>
                                        </p:tav>
                                      </p:tavLst>
                                    </p:anim>
                                    <p:anim calcmode="lin" valueType="num">
                                      <p:cBhvr>
                                        <p:cTn id="153" dur="500" fill="hold"/>
                                        <p:tgtEl>
                                          <p:spTgt spid="34"/>
                                        </p:tgtEl>
                                        <p:attrNameLst>
                                          <p:attrName>ppt_h</p:attrName>
                                        </p:attrNameLst>
                                      </p:cBhvr>
                                      <p:tavLst>
                                        <p:tav tm="0">
                                          <p:val>
                                            <p:fltVal val="0"/>
                                          </p:val>
                                        </p:tav>
                                        <p:tav tm="100000">
                                          <p:val>
                                            <p:strVal val="#ppt_h"/>
                                          </p:val>
                                        </p:tav>
                                      </p:tavLst>
                                    </p:anim>
                                    <p:animEffect transition="in" filter="fade">
                                      <p:cBhvr>
                                        <p:cTn id="154" dur="500"/>
                                        <p:tgtEl>
                                          <p:spTgt spid="34"/>
                                        </p:tgtEl>
                                      </p:cBhvr>
                                    </p:animEffect>
                                  </p:childTnLst>
                                </p:cTn>
                              </p:par>
                              <p:par>
                                <p:cTn id="155" presetID="53" presetClass="entr" presetSubtype="16" fill="hold" grpId="1" nodeType="withEffect">
                                  <p:stCondLst>
                                    <p:cond delay="500"/>
                                  </p:stCondLst>
                                  <p:childTnLst>
                                    <p:set>
                                      <p:cBhvr>
                                        <p:cTn id="156" dur="1" fill="hold">
                                          <p:stCondLst>
                                            <p:cond delay="0"/>
                                          </p:stCondLst>
                                        </p:cTn>
                                        <p:tgtEl>
                                          <p:spTgt spid="33"/>
                                        </p:tgtEl>
                                        <p:attrNameLst>
                                          <p:attrName>style.visibility</p:attrName>
                                        </p:attrNameLst>
                                      </p:cBhvr>
                                      <p:to>
                                        <p:strVal val="visible"/>
                                      </p:to>
                                    </p:set>
                                    <p:anim calcmode="lin" valueType="num">
                                      <p:cBhvr>
                                        <p:cTn id="157" dur="500" fill="hold"/>
                                        <p:tgtEl>
                                          <p:spTgt spid="33"/>
                                        </p:tgtEl>
                                        <p:attrNameLst>
                                          <p:attrName>ppt_w</p:attrName>
                                        </p:attrNameLst>
                                      </p:cBhvr>
                                      <p:tavLst>
                                        <p:tav tm="0">
                                          <p:val>
                                            <p:fltVal val="0"/>
                                          </p:val>
                                        </p:tav>
                                        <p:tav tm="100000">
                                          <p:val>
                                            <p:strVal val="#ppt_w"/>
                                          </p:val>
                                        </p:tav>
                                      </p:tavLst>
                                    </p:anim>
                                    <p:anim calcmode="lin" valueType="num">
                                      <p:cBhvr>
                                        <p:cTn id="158" dur="500" fill="hold"/>
                                        <p:tgtEl>
                                          <p:spTgt spid="33"/>
                                        </p:tgtEl>
                                        <p:attrNameLst>
                                          <p:attrName>ppt_h</p:attrName>
                                        </p:attrNameLst>
                                      </p:cBhvr>
                                      <p:tavLst>
                                        <p:tav tm="0">
                                          <p:val>
                                            <p:fltVal val="0"/>
                                          </p:val>
                                        </p:tav>
                                        <p:tav tm="100000">
                                          <p:val>
                                            <p:strVal val="#ppt_h"/>
                                          </p:val>
                                        </p:tav>
                                      </p:tavLst>
                                    </p:anim>
                                    <p:animEffect transition="in" filter="fade">
                                      <p:cBhvr>
                                        <p:cTn id="159" dur="500"/>
                                        <p:tgtEl>
                                          <p:spTgt spid="33"/>
                                        </p:tgtEl>
                                      </p:cBhvr>
                                    </p:animEffect>
                                  </p:childTnLst>
                                </p:cTn>
                              </p:par>
                              <p:par>
                                <p:cTn id="160" presetID="53" presetClass="entr" presetSubtype="16" fill="hold" grpId="1" nodeType="withEffect">
                                  <p:stCondLst>
                                    <p:cond delay="500"/>
                                  </p:stCondLst>
                                  <p:childTnLst>
                                    <p:set>
                                      <p:cBhvr>
                                        <p:cTn id="161" dur="1" fill="hold">
                                          <p:stCondLst>
                                            <p:cond delay="0"/>
                                          </p:stCondLst>
                                        </p:cTn>
                                        <p:tgtEl>
                                          <p:spTgt spid="32"/>
                                        </p:tgtEl>
                                        <p:attrNameLst>
                                          <p:attrName>style.visibility</p:attrName>
                                        </p:attrNameLst>
                                      </p:cBhvr>
                                      <p:to>
                                        <p:strVal val="visible"/>
                                      </p:to>
                                    </p:set>
                                    <p:anim calcmode="lin" valueType="num">
                                      <p:cBhvr>
                                        <p:cTn id="162" dur="500" fill="hold"/>
                                        <p:tgtEl>
                                          <p:spTgt spid="32"/>
                                        </p:tgtEl>
                                        <p:attrNameLst>
                                          <p:attrName>ppt_w</p:attrName>
                                        </p:attrNameLst>
                                      </p:cBhvr>
                                      <p:tavLst>
                                        <p:tav tm="0">
                                          <p:val>
                                            <p:fltVal val="0"/>
                                          </p:val>
                                        </p:tav>
                                        <p:tav tm="100000">
                                          <p:val>
                                            <p:strVal val="#ppt_w"/>
                                          </p:val>
                                        </p:tav>
                                      </p:tavLst>
                                    </p:anim>
                                    <p:anim calcmode="lin" valueType="num">
                                      <p:cBhvr>
                                        <p:cTn id="163" dur="500" fill="hold"/>
                                        <p:tgtEl>
                                          <p:spTgt spid="32"/>
                                        </p:tgtEl>
                                        <p:attrNameLst>
                                          <p:attrName>ppt_h</p:attrName>
                                        </p:attrNameLst>
                                      </p:cBhvr>
                                      <p:tavLst>
                                        <p:tav tm="0">
                                          <p:val>
                                            <p:fltVal val="0"/>
                                          </p:val>
                                        </p:tav>
                                        <p:tav tm="100000">
                                          <p:val>
                                            <p:strVal val="#ppt_h"/>
                                          </p:val>
                                        </p:tav>
                                      </p:tavLst>
                                    </p:anim>
                                    <p:animEffect transition="in" filter="fade">
                                      <p:cBhvr>
                                        <p:cTn id="164" dur="500"/>
                                        <p:tgtEl>
                                          <p:spTgt spid="32"/>
                                        </p:tgtEl>
                                      </p:cBhvr>
                                    </p:animEffect>
                                  </p:childTnLst>
                                </p:cTn>
                              </p:par>
                              <p:par>
                                <p:cTn id="165" presetID="53" presetClass="entr" presetSubtype="16" fill="hold" grpId="1" nodeType="withEffect">
                                  <p:stCondLst>
                                    <p:cond delay="500"/>
                                  </p:stCondLst>
                                  <p:childTnLst>
                                    <p:set>
                                      <p:cBhvr>
                                        <p:cTn id="166" dur="1" fill="hold">
                                          <p:stCondLst>
                                            <p:cond delay="0"/>
                                          </p:stCondLst>
                                        </p:cTn>
                                        <p:tgtEl>
                                          <p:spTgt spid="31"/>
                                        </p:tgtEl>
                                        <p:attrNameLst>
                                          <p:attrName>style.visibility</p:attrName>
                                        </p:attrNameLst>
                                      </p:cBhvr>
                                      <p:to>
                                        <p:strVal val="visible"/>
                                      </p:to>
                                    </p:set>
                                    <p:anim calcmode="lin" valueType="num">
                                      <p:cBhvr>
                                        <p:cTn id="167" dur="500" fill="hold"/>
                                        <p:tgtEl>
                                          <p:spTgt spid="31"/>
                                        </p:tgtEl>
                                        <p:attrNameLst>
                                          <p:attrName>ppt_w</p:attrName>
                                        </p:attrNameLst>
                                      </p:cBhvr>
                                      <p:tavLst>
                                        <p:tav tm="0">
                                          <p:val>
                                            <p:fltVal val="0"/>
                                          </p:val>
                                        </p:tav>
                                        <p:tav tm="100000">
                                          <p:val>
                                            <p:strVal val="#ppt_w"/>
                                          </p:val>
                                        </p:tav>
                                      </p:tavLst>
                                    </p:anim>
                                    <p:anim calcmode="lin" valueType="num">
                                      <p:cBhvr>
                                        <p:cTn id="168" dur="500" fill="hold"/>
                                        <p:tgtEl>
                                          <p:spTgt spid="31"/>
                                        </p:tgtEl>
                                        <p:attrNameLst>
                                          <p:attrName>ppt_h</p:attrName>
                                        </p:attrNameLst>
                                      </p:cBhvr>
                                      <p:tavLst>
                                        <p:tav tm="0">
                                          <p:val>
                                            <p:fltVal val="0"/>
                                          </p:val>
                                        </p:tav>
                                        <p:tav tm="100000">
                                          <p:val>
                                            <p:strVal val="#ppt_h"/>
                                          </p:val>
                                        </p:tav>
                                      </p:tavLst>
                                    </p:anim>
                                    <p:animEffect transition="in" filter="fade">
                                      <p:cBhvr>
                                        <p:cTn id="169" dur="500"/>
                                        <p:tgtEl>
                                          <p:spTgt spid="31"/>
                                        </p:tgtEl>
                                      </p:cBhvr>
                                    </p:animEffect>
                                  </p:childTnLst>
                                </p:cTn>
                              </p:par>
                              <p:par>
                                <p:cTn id="170" presetID="53" presetClass="entr" presetSubtype="16" fill="hold" grpId="1" nodeType="withEffect">
                                  <p:stCondLst>
                                    <p:cond delay="500"/>
                                  </p:stCondLst>
                                  <p:childTnLst>
                                    <p:set>
                                      <p:cBhvr>
                                        <p:cTn id="171" dur="1" fill="hold">
                                          <p:stCondLst>
                                            <p:cond delay="0"/>
                                          </p:stCondLst>
                                        </p:cTn>
                                        <p:tgtEl>
                                          <p:spTgt spid="35"/>
                                        </p:tgtEl>
                                        <p:attrNameLst>
                                          <p:attrName>style.visibility</p:attrName>
                                        </p:attrNameLst>
                                      </p:cBhvr>
                                      <p:to>
                                        <p:strVal val="visible"/>
                                      </p:to>
                                    </p:set>
                                    <p:anim calcmode="lin" valueType="num">
                                      <p:cBhvr>
                                        <p:cTn id="172" dur="500" fill="hold"/>
                                        <p:tgtEl>
                                          <p:spTgt spid="35"/>
                                        </p:tgtEl>
                                        <p:attrNameLst>
                                          <p:attrName>ppt_w</p:attrName>
                                        </p:attrNameLst>
                                      </p:cBhvr>
                                      <p:tavLst>
                                        <p:tav tm="0">
                                          <p:val>
                                            <p:fltVal val="0"/>
                                          </p:val>
                                        </p:tav>
                                        <p:tav tm="100000">
                                          <p:val>
                                            <p:strVal val="#ppt_w"/>
                                          </p:val>
                                        </p:tav>
                                      </p:tavLst>
                                    </p:anim>
                                    <p:anim calcmode="lin" valueType="num">
                                      <p:cBhvr>
                                        <p:cTn id="173" dur="500" fill="hold"/>
                                        <p:tgtEl>
                                          <p:spTgt spid="35"/>
                                        </p:tgtEl>
                                        <p:attrNameLst>
                                          <p:attrName>ppt_h</p:attrName>
                                        </p:attrNameLst>
                                      </p:cBhvr>
                                      <p:tavLst>
                                        <p:tav tm="0">
                                          <p:val>
                                            <p:fltVal val="0"/>
                                          </p:val>
                                        </p:tav>
                                        <p:tav tm="100000">
                                          <p:val>
                                            <p:strVal val="#ppt_h"/>
                                          </p:val>
                                        </p:tav>
                                      </p:tavLst>
                                    </p:anim>
                                    <p:animEffect transition="in" filter="fade">
                                      <p:cBhvr>
                                        <p:cTn id="174" dur="500"/>
                                        <p:tgtEl>
                                          <p:spTgt spid="35"/>
                                        </p:tgtEl>
                                      </p:cBhvr>
                                    </p:animEffect>
                                  </p:childTnLst>
                                </p:cTn>
                              </p:par>
                              <p:par>
                                <p:cTn id="175" presetID="53" presetClass="entr" presetSubtype="16" fill="hold" grpId="3" nodeType="withEffect">
                                  <p:stCondLst>
                                    <p:cond delay="500"/>
                                  </p:stCondLst>
                                  <p:childTnLst>
                                    <p:set>
                                      <p:cBhvr>
                                        <p:cTn id="176" dur="1" fill="hold">
                                          <p:stCondLst>
                                            <p:cond delay="0"/>
                                          </p:stCondLst>
                                        </p:cTn>
                                        <p:tgtEl>
                                          <p:spTgt spid="37"/>
                                        </p:tgtEl>
                                        <p:attrNameLst>
                                          <p:attrName>style.visibility</p:attrName>
                                        </p:attrNameLst>
                                      </p:cBhvr>
                                      <p:to>
                                        <p:strVal val="visible"/>
                                      </p:to>
                                    </p:set>
                                    <p:anim calcmode="lin" valueType="num">
                                      <p:cBhvr>
                                        <p:cTn id="177" dur="500" fill="hold"/>
                                        <p:tgtEl>
                                          <p:spTgt spid="37"/>
                                        </p:tgtEl>
                                        <p:attrNameLst>
                                          <p:attrName>ppt_w</p:attrName>
                                        </p:attrNameLst>
                                      </p:cBhvr>
                                      <p:tavLst>
                                        <p:tav tm="0">
                                          <p:val>
                                            <p:fltVal val="0"/>
                                          </p:val>
                                        </p:tav>
                                        <p:tav tm="100000">
                                          <p:val>
                                            <p:strVal val="#ppt_w"/>
                                          </p:val>
                                        </p:tav>
                                      </p:tavLst>
                                    </p:anim>
                                    <p:anim calcmode="lin" valueType="num">
                                      <p:cBhvr>
                                        <p:cTn id="178" dur="500" fill="hold"/>
                                        <p:tgtEl>
                                          <p:spTgt spid="37"/>
                                        </p:tgtEl>
                                        <p:attrNameLst>
                                          <p:attrName>ppt_h</p:attrName>
                                        </p:attrNameLst>
                                      </p:cBhvr>
                                      <p:tavLst>
                                        <p:tav tm="0">
                                          <p:val>
                                            <p:fltVal val="0"/>
                                          </p:val>
                                        </p:tav>
                                        <p:tav tm="100000">
                                          <p:val>
                                            <p:strVal val="#ppt_h"/>
                                          </p:val>
                                        </p:tav>
                                      </p:tavLst>
                                    </p:anim>
                                    <p:animEffect transition="in" filter="fade">
                                      <p:cBhvr>
                                        <p:cTn id="179" dur="500"/>
                                        <p:tgtEl>
                                          <p:spTgt spid="37"/>
                                        </p:tgtEl>
                                      </p:cBhvr>
                                    </p:animEffect>
                                  </p:childTnLst>
                                </p:cTn>
                              </p:par>
                              <p:par>
                                <p:cTn id="180" presetID="53" presetClass="entr" presetSubtype="16" fill="hold" grpId="3" nodeType="withEffect">
                                  <p:stCondLst>
                                    <p:cond delay="500"/>
                                  </p:stCondLst>
                                  <p:childTnLst>
                                    <p:set>
                                      <p:cBhvr>
                                        <p:cTn id="181" dur="1" fill="hold">
                                          <p:stCondLst>
                                            <p:cond delay="0"/>
                                          </p:stCondLst>
                                        </p:cTn>
                                        <p:tgtEl>
                                          <p:spTgt spid="38"/>
                                        </p:tgtEl>
                                        <p:attrNameLst>
                                          <p:attrName>style.visibility</p:attrName>
                                        </p:attrNameLst>
                                      </p:cBhvr>
                                      <p:to>
                                        <p:strVal val="visible"/>
                                      </p:to>
                                    </p:set>
                                    <p:anim calcmode="lin" valueType="num">
                                      <p:cBhvr>
                                        <p:cTn id="182" dur="500" fill="hold"/>
                                        <p:tgtEl>
                                          <p:spTgt spid="38"/>
                                        </p:tgtEl>
                                        <p:attrNameLst>
                                          <p:attrName>ppt_w</p:attrName>
                                        </p:attrNameLst>
                                      </p:cBhvr>
                                      <p:tavLst>
                                        <p:tav tm="0">
                                          <p:val>
                                            <p:fltVal val="0"/>
                                          </p:val>
                                        </p:tav>
                                        <p:tav tm="100000">
                                          <p:val>
                                            <p:strVal val="#ppt_w"/>
                                          </p:val>
                                        </p:tav>
                                      </p:tavLst>
                                    </p:anim>
                                    <p:anim calcmode="lin" valueType="num">
                                      <p:cBhvr>
                                        <p:cTn id="183" dur="500" fill="hold"/>
                                        <p:tgtEl>
                                          <p:spTgt spid="38"/>
                                        </p:tgtEl>
                                        <p:attrNameLst>
                                          <p:attrName>ppt_h</p:attrName>
                                        </p:attrNameLst>
                                      </p:cBhvr>
                                      <p:tavLst>
                                        <p:tav tm="0">
                                          <p:val>
                                            <p:fltVal val="0"/>
                                          </p:val>
                                        </p:tav>
                                        <p:tav tm="100000">
                                          <p:val>
                                            <p:strVal val="#ppt_h"/>
                                          </p:val>
                                        </p:tav>
                                      </p:tavLst>
                                    </p:anim>
                                    <p:animEffect transition="in" filter="fade">
                                      <p:cBhvr>
                                        <p:cTn id="184" dur="500"/>
                                        <p:tgtEl>
                                          <p:spTgt spid="38"/>
                                        </p:tgtEl>
                                      </p:cBhvr>
                                    </p:animEffect>
                                  </p:childTnLst>
                                </p:cTn>
                              </p:par>
                              <p:par>
                                <p:cTn id="185" presetID="53" presetClass="entr" presetSubtype="16" fill="hold" grpId="0" nodeType="withEffect">
                                  <p:stCondLst>
                                    <p:cond delay="500"/>
                                  </p:stCondLst>
                                  <p:childTnLst>
                                    <p:set>
                                      <p:cBhvr>
                                        <p:cTn id="186" dur="1" fill="hold">
                                          <p:stCondLst>
                                            <p:cond delay="0"/>
                                          </p:stCondLst>
                                        </p:cTn>
                                        <p:tgtEl>
                                          <p:spTgt spid="27"/>
                                        </p:tgtEl>
                                        <p:attrNameLst>
                                          <p:attrName>style.visibility</p:attrName>
                                        </p:attrNameLst>
                                      </p:cBhvr>
                                      <p:to>
                                        <p:strVal val="visible"/>
                                      </p:to>
                                    </p:set>
                                    <p:anim calcmode="lin" valueType="num">
                                      <p:cBhvr>
                                        <p:cTn id="187" dur="500" fill="hold"/>
                                        <p:tgtEl>
                                          <p:spTgt spid="27"/>
                                        </p:tgtEl>
                                        <p:attrNameLst>
                                          <p:attrName>ppt_w</p:attrName>
                                        </p:attrNameLst>
                                      </p:cBhvr>
                                      <p:tavLst>
                                        <p:tav tm="0">
                                          <p:val>
                                            <p:fltVal val="0"/>
                                          </p:val>
                                        </p:tav>
                                        <p:tav tm="100000">
                                          <p:val>
                                            <p:strVal val="#ppt_w"/>
                                          </p:val>
                                        </p:tav>
                                      </p:tavLst>
                                    </p:anim>
                                    <p:anim calcmode="lin" valueType="num">
                                      <p:cBhvr>
                                        <p:cTn id="188" dur="500" fill="hold"/>
                                        <p:tgtEl>
                                          <p:spTgt spid="27"/>
                                        </p:tgtEl>
                                        <p:attrNameLst>
                                          <p:attrName>ppt_h</p:attrName>
                                        </p:attrNameLst>
                                      </p:cBhvr>
                                      <p:tavLst>
                                        <p:tav tm="0">
                                          <p:val>
                                            <p:fltVal val="0"/>
                                          </p:val>
                                        </p:tav>
                                        <p:tav tm="100000">
                                          <p:val>
                                            <p:strVal val="#ppt_h"/>
                                          </p:val>
                                        </p:tav>
                                      </p:tavLst>
                                    </p:anim>
                                    <p:animEffect transition="in" filter="fade">
                                      <p:cBhvr>
                                        <p:cTn id="189" dur="500"/>
                                        <p:tgtEl>
                                          <p:spTgt spid="27"/>
                                        </p:tgtEl>
                                      </p:cBhvr>
                                    </p:animEffect>
                                  </p:childTnLst>
                                </p:cTn>
                              </p:par>
                              <p:par>
                                <p:cTn id="190" presetID="53" presetClass="entr" presetSubtype="16" fill="hold" grpId="0" nodeType="withEffect">
                                  <p:stCondLst>
                                    <p:cond delay="500"/>
                                  </p:stCondLst>
                                  <p:childTnLst>
                                    <p:set>
                                      <p:cBhvr>
                                        <p:cTn id="191" dur="1" fill="hold">
                                          <p:stCondLst>
                                            <p:cond delay="0"/>
                                          </p:stCondLst>
                                        </p:cTn>
                                        <p:tgtEl>
                                          <p:spTgt spid="41"/>
                                        </p:tgtEl>
                                        <p:attrNameLst>
                                          <p:attrName>style.visibility</p:attrName>
                                        </p:attrNameLst>
                                      </p:cBhvr>
                                      <p:to>
                                        <p:strVal val="visible"/>
                                      </p:to>
                                    </p:set>
                                    <p:anim calcmode="lin" valueType="num">
                                      <p:cBhvr>
                                        <p:cTn id="192" dur="500" fill="hold"/>
                                        <p:tgtEl>
                                          <p:spTgt spid="41"/>
                                        </p:tgtEl>
                                        <p:attrNameLst>
                                          <p:attrName>ppt_w</p:attrName>
                                        </p:attrNameLst>
                                      </p:cBhvr>
                                      <p:tavLst>
                                        <p:tav tm="0">
                                          <p:val>
                                            <p:fltVal val="0"/>
                                          </p:val>
                                        </p:tav>
                                        <p:tav tm="100000">
                                          <p:val>
                                            <p:strVal val="#ppt_w"/>
                                          </p:val>
                                        </p:tav>
                                      </p:tavLst>
                                    </p:anim>
                                    <p:anim calcmode="lin" valueType="num">
                                      <p:cBhvr>
                                        <p:cTn id="193" dur="500" fill="hold"/>
                                        <p:tgtEl>
                                          <p:spTgt spid="41"/>
                                        </p:tgtEl>
                                        <p:attrNameLst>
                                          <p:attrName>ppt_h</p:attrName>
                                        </p:attrNameLst>
                                      </p:cBhvr>
                                      <p:tavLst>
                                        <p:tav tm="0">
                                          <p:val>
                                            <p:fltVal val="0"/>
                                          </p:val>
                                        </p:tav>
                                        <p:tav tm="100000">
                                          <p:val>
                                            <p:strVal val="#ppt_h"/>
                                          </p:val>
                                        </p:tav>
                                      </p:tavLst>
                                    </p:anim>
                                    <p:animEffect transition="in" filter="fade">
                                      <p:cBhvr>
                                        <p:cTn id="194" dur="500"/>
                                        <p:tgtEl>
                                          <p:spTgt spid="41"/>
                                        </p:tgtEl>
                                      </p:cBhvr>
                                    </p:animEffec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2" nodeType="clickEffect">
                                  <p:stCondLst>
                                    <p:cond delay="0"/>
                                  </p:stCondLst>
                                  <p:childTnLst>
                                    <p:set>
                                      <p:cBhvr>
                                        <p:cTn id="198" dur="1" fill="hold">
                                          <p:stCondLst>
                                            <p:cond delay="0"/>
                                          </p:stCondLst>
                                        </p:cTn>
                                        <p:tgtEl>
                                          <p:spTgt spid="17"/>
                                        </p:tgtEl>
                                        <p:attrNameLst>
                                          <p:attrName>style.visibility</p:attrName>
                                        </p:attrNameLst>
                                      </p:cBhvr>
                                      <p:to>
                                        <p:strVal val="hidden"/>
                                      </p:to>
                                    </p:set>
                                  </p:childTnLst>
                                </p:cTn>
                              </p:par>
                              <p:par>
                                <p:cTn id="199" presetID="1" presetClass="entr" presetSubtype="0" fill="hold" grpId="1" nodeType="withEffect">
                                  <p:stCondLst>
                                    <p:cond delay="0"/>
                                  </p:stCondLst>
                                  <p:childTnLst>
                                    <p:set>
                                      <p:cBhvr>
                                        <p:cTn id="200" dur="1" fill="hold">
                                          <p:stCondLst>
                                            <p:cond delay="0"/>
                                          </p:stCondLst>
                                        </p:cTn>
                                        <p:tgtEl>
                                          <p:spTgt spid="16"/>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10"/>
                                        </p:tgtEl>
                                        <p:attrNameLst>
                                          <p:attrName>style.visibility</p:attrName>
                                        </p:attrNameLst>
                                      </p:cBhvr>
                                      <p:to>
                                        <p:strVal val="visible"/>
                                      </p:to>
                                    </p:set>
                                  </p:childTnLst>
                                </p:cTn>
                              </p:par>
                              <p:par>
                                <p:cTn id="203" presetID="1" presetClass="entr" presetSubtype="0" fill="hold" grpId="2" nodeType="withEffect">
                                  <p:stCondLst>
                                    <p:cond delay="0"/>
                                  </p:stCondLst>
                                  <p:childTnLst>
                                    <p:set>
                                      <p:cBhvr>
                                        <p:cTn id="204" dur="1" fill="hold">
                                          <p:stCondLst>
                                            <p:cond delay="0"/>
                                          </p:stCondLst>
                                        </p:cTn>
                                        <p:tgtEl>
                                          <p:spTgt spid="10">
                                            <p:txEl>
                                              <p:pRg st="0" end="0"/>
                                            </p:txEl>
                                          </p:spTgt>
                                        </p:tgtEl>
                                        <p:attrNameLst>
                                          <p:attrName>style.visibility</p:attrName>
                                        </p:attrNameLst>
                                      </p:cBhvr>
                                      <p:to>
                                        <p:strVal val="visible"/>
                                      </p:to>
                                    </p:set>
                                  </p:childTnLst>
                                </p:cTn>
                              </p:par>
                              <p:par>
                                <p:cTn id="205" presetID="1" presetClass="entr" presetSubtype="0" fill="hold" grpId="2" nodeType="withEffect">
                                  <p:stCondLst>
                                    <p:cond delay="0"/>
                                  </p:stCondLst>
                                  <p:childTnLst>
                                    <p:set>
                                      <p:cBhvr>
                                        <p:cTn id="206" dur="1" fill="hold">
                                          <p:stCondLst>
                                            <p:cond delay="0"/>
                                          </p:stCondLst>
                                        </p:cTn>
                                        <p:tgtEl>
                                          <p:spTgt spid="10">
                                            <p:txEl>
                                              <p:pRg st="1" end="1"/>
                                            </p:txEl>
                                          </p:spTgt>
                                        </p:tgtEl>
                                        <p:attrNameLst>
                                          <p:attrName>style.visibility</p:attrName>
                                        </p:attrNameLst>
                                      </p:cBhvr>
                                      <p:to>
                                        <p:strVal val="visible"/>
                                      </p:to>
                                    </p:set>
                                  </p:childTnLst>
                                </p:cTn>
                              </p:par>
                              <p:par>
                                <p:cTn id="207" presetID="1" presetClass="entr" presetSubtype="0" fill="hold" grpId="2" nodeType="withEffect">
                                  <p:stCondLst>
                                    <p:cond delay="0"/>
                                  </p:stCondLst>
                                  <p:childTnLst>
                                    <p:set>
                                      <p:cBhvr>
                                        <p:cTn id="208" dur="1" fill="hold">
                                          <p:stCondLst>
                                            <p:cond delay="0"/>
                                          </p:stCondLst>
                                        </p:cTn>
                                        <p:tgtEl>
                                          <p:spTgt spid="10">
                                            <p:txEl>
                                              <p:pRg st="2" end="2"/>
                                            </p:txEl>
                                          </p:spTgt>
                                        </p:tgtEl>
                                        <p:attrNameLst>
                                          <p:attrName>style.visibility</p:attrName>
                                        </p:attrNameLst>
                                      </p:cBhvr>
                                      <p:to>
                                        <p:strVal val="visible"/>
                                      </p:to>
                                    </p:set>
                                  </p:childTnLst>
                                </p:cTn>
                              </p:par>
                              <p:par>
                                <p:cTn id="209" presetID="1" presetClass="entr" presetSubtype="0" fill="hold" grpId="2" nodeType="withEffect">
                                  <p:stCondLst>
                                    <p:cond delay="0"/>
                                  </p:stCondLst>
                                  <p:iterate type="lt">
                                    <p:tmAbs val="0"/>
                                  </p:iterate>
                                  <p:childTnLst>
                                    <p:set>
                                      <p:cBhvr>
                                        <p:cTn id="210" dur="1" fill="hold">
                                          <p:stCondLst>
                                            <p:cond delay="0"/>
                                          </p:stCondLst>
                                        </p:cTn>
                                        <p:tgtEl>
                                          <p:spTgt spid="10">
                                            <p:txEl>
                                              <p:pRg st="3" end="3"/>
                                            </p:txEl>
                                          </p:spTgt>
                                        </p:tgtEl>
                                        <p:attrNameLst>
                                          <p:attrName>style.visibility</p:attrName>
                                        </p:attrNameLst>
                                      </p:cBhvr>
                                      <p:to>
                                        <p:strVal val="visible"/>
                                      </p:to>
                                    </p:set>
                                  </p:childTnLst>
                                </p:cTn>
                              </p:par>
                              <p:par>
                                <p:cTn id="211" presetID="1" presetClass="entr" presetSubtype="0" fill="hold" grpId="2" nodeType="withEffect">
                                  <p:stCondLst>
                                    <p:cond delay="0"/>
                                  </p:stCondLst>
                                  <p:childTnLst>
                                    <p:set>
                                      <p:cBhvr>
                                        <p:cTn id="212" dur="1" fill="hold">
                                          <p:stCondLst>
                                            <p:cond delay="0"/>
                                          </p:stCondLst>
                                        </p:cTn>
                                        <p:tgtEl>
                                          <p:spTgt spid="10">
                                            <p:txEl>
                                              <p:pRg st="4" end="4"/>
                                            </p:txEl>
                                          </p:spTgt>
                                        </p:tgtEl>
                                        <p:attrNameLst>
                                          <p:attrName>style.visibility</p:attrName>
                                        </p:attrNameLst>
                                      </p:cBhvr>
                                      <p:to>
                                        <p:strVal val="visible"/>
                                      </p:to>
                                    </p:set>
                                  </p:childTnLst>
                                </p:cTn>
                              </p:par>
                              <p:par>
                                <p:cTn id="213" presetID="1" presetClass="entr" presetSubtype="0" fill="hold" grpId="2" nodeType="withEffect">
                                  <p:stCondLst>
                                    <p:cond delay="0"/>
                                  </p:stCondLst>
                                  <p:childTnLst>
                                    <p:set>
                                      <p:cBhvr>
                                        <p:cTn id="214" dur="1" fill="hold">
                                          <p:stCondLst>
                                            <p:cond delay="0"/>
                                          </p:stCondLst>
                                        </p:cTn>
                                        <p:tgtEl>
                                          <p:spTgt spid="10">
                                            <p:txEl>
                                              <p:pRg st="5" end="5"/>
                                            </p:txEl>
                                          </p:spTgt>
                                        </p:tgtEl>
                                        <p:attrNameLst>
                                          <p:attrName>style.visibility</p:attrName>
                                        </p:attrNameLst>
                                      </p:cBhvr>
                                      <p:to>
                                        <p:strVal val="visible"/>
                                      </p:to>
                                    </p:set>
                                  </p:childTnLst>
                                </p:cTn>
                              </p:par>
                              <p:par>
                                <p:cTn id="215" presetID="1" presetClass="entr" presetSubtype="0" fill="hold" grpId="2" nodeType="withEffect">
                                  <p:stCondLst>
                                    <p:cond delay="0"/>
                                  </p:stCondLst>
                                  <p:iterate type="lt">
                                    <p:tmAbs val="0"/>
                                  </p:iterate>
                                  <p:childTnLst>
                                    <p:set>
                                      <p:cBhvr>
                                        <p:cTn id="216" dur="1" fill="hold">
                                          <p:stCondLst>
                                            <p:cond delay="0"/>
                                          </p:stCondLst>
                                        </p:cTn>
                                        <p:tgtEl>
                                          <p:spTgt spid="10">
                                            <p:txEl>
                                              <p:pRg st="6" end="6"/>
                                            </p:txEl>
                                          </p:spTgt>
                                        </p:tgtEl>
                                        <p:attrNameLst>
                                          <p:attrName>style.visibility</p:attrName>
                                        </p:attrNameLst>
                                      </p:cBhvr>
                                      <p:to>
                                        <p:strVal val="visible"/>
                                      </p:to>
                                    </p:set>
                                  </p:childTnLst>
                                </p:cTn>
                              </p:par>
                              <p:par>
                                <p:cTn id="217" presetID="1" presetClass="entr" presetSubtype="0" fill="hold" grpId="2" nodeType="withEffect">
                                  <p:stCondLst>
                                    <p:cond delay="0"/>
                                  </p:stCondLst>
                                  <p:childTnLst>
                                    <p:set>
                                      <p:cBhvr>
                                        <p:cTn id="21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nodeType="clickEffect">
                                  <p:stCondLst>
                                    <p:cond delay="0"/>
                                  </p:stCondLst>
                                  <p:childTnLst>
                                    <p:set>
                                      <p:cBhvr>
                                        <p:cTn id="222" dur="1" fill="hold">
                                          <p:stCondLst>
                                            <p:cond delay="0"/>
                                          </p:stCondLst>
                                        </p:cTn>
                                        <p:tgtEl>
                                          <p:spTgt spid="3">
                                            <p:txEl>
                                              <p:pRg st="2" end="2"/>
                                            </p:txEl>
                                          </p:spTgt>
                                        </p:tgtEl>
                                        <p:attrNameLst>
                                          <p:attrName>style.visibility</p:attrName>
                                        </p:attrNameLst>
                                      </p:cBhvr>
                                      <p:to>
                                        <p:strVal val="hidden"/>
                                      </p:to>
                                    </p:set>
                                  </p:childTnLst>
                                </p:cTn>
                              </p:par>
                              <p:par>
                                <p:cTn id="223" presetID="1" presetClass="exit" presetSubtype="0" fill="hold" nodeType="withEffect">
                                  <p:stCondLst>
                                    <p:cond delay="0"/>
                                  </p:stCondLst>
                                  <p:childTnLst>
                                    <p:set>
                                      <p:cBhvr>
                                        <p:cTn id="224" dur="1" fill="hold">
                                          <p:stCondLst>
                                            <p:cond delay="0"/>
                                          </p:stCondLst>
                                        </p:cTn>
                                        <p:tgtEl>
                                          <p:spTgt spid="2050"/>
                                        </p:tgtEl>
                                        <p:attrNameLst>
                                          <p:attrName>style.visibility</p:attrName>
                                        </p:attrNameLst>
                                      </p:cBhvr>
                                      <p:to>
                                        <p:strVal val="hidden"/>
                                      </p:to>
                                    </p:set>
                                  </p:childTnLst>
                                </p:cTn>
                              </p:par>
                              <p:par>
                                <p:cTn id="225" presetID="1" presetClass="exit" presetSubtype="0" fill="hold" nodeType="withEffect">
                                  <p:stCondLst>
                                    <p:cond delay="0"/>
                                  </p:stCondLst>
                                  <p:childTnLst>
                                    <p:set>
                                      <p:cBhvr>
                                        <p:cTn id="226" dur="1" fill="hold">
                                          <p:stCondLst>
                                            <p:cond delay="0"/>
                                          </p:stCondLst>
                                        </p:cTn>
                                        <p:tgtEl>
                                          <p:spTgt spid="3">
                                            <p:txEl>
                                              <p:pRg st="4" end="4"/>
                                            </p:txEl>
                                          </p:spTgt>
                                        </p:tgtEl>
                                        <p:attrNameLst>
                                          <p:attrName>style.visibility</p:attrName>
                                        </p:attrNameLst>
                                      </p:cBhvr>
                                      <p:to>
                                        <p:strVal val="hidden"/>
                                      </p:to>
                                    </p:set>
                                  </p:childTnLst>
                                </p:cTn>
                              </p:par>
                              <p:par>
                                <p:cTn id="227" presetID="1" presetClass="exit" presetSubtype="0" fill="hold" nodeType="withEffect">
                                  <p:stCondLst>
                                    <p:cond delay="0"/>
                                  </p:stCondLst>
                                  <p:childTnLst>
                                    <p:set>
                                      <p:cBhvr>
                                        <p:cTn id="228" dur="1" fill="hold">
                                          <p:stCondLst>
                                            <p:cond delay="0"/>
                                          </p:stCondLst>
                                        </p:cTn>
                                        <p:tgtEl>
                                          <p:spTgt spid="3">
                                            <p:txEl>
                                              <p:pRg st="6" end="6"/>
                                            </p:txEl>
                                          </p:spTgt>
                                        </p:tgtEl>
                                        <p:attrNameLst>
                                          <p:attrName>style.visibility</p:attrName>
                                        </p:attrNameLst>
                                      </p:cBhvr>
                                      <p:to>
                                        <p:strVal val="hidden"/>
                                      </p:to>
                                    </p:set>
                                  </p:childTnLst>
                                </p:cTn>
                              </p:par>
                              <p:par>
                                <p:cTn id="229" presetID="1" presetClass="exit" presetSubtype="0" fill="hold" nodeType="withEffect">
                                  <p:stCondLst>
                                    <p:cond delay="0"/>
                                  </p:stCondLst>
                                  <p:childTnLst>
                                    <p:set>
                                      <p:cBhvr>
                                        <p:cTn id="230" dur="1" fill="hold">
                                          <p:stCondLst>
                                            <p:cond delay="0"/>
                                          </p:stCondLst>
                                        </p:cTn>
                                        <p:tgtEl>
                                          <p:spTgt spid="3">
                                            <p:txEl>
                                              <p:pRg st="7" end="7"/>
                                            </p:txEl>
                                          </p:spTgt>
                                        </p:tgtEl>
                                        <p:attrNameLst>
                                          <p:attrName>style.visibility</p:attrName>
                                        </p:attrNameLst>
                                      </p:cBhvr>
                                      <p:to>
                                        <p:strVal val="hidden"/>
                                      </p:to>
                                    </p:set>
                                  </p:childTnLst>
                                </p:cTn>
                              </p:par>
                              <p:par>
                                <p:cTn id="231" presetID="1" presetClass="exit" presetSubtype="0" fill="hold" nodeType="withEffect">
                                  <p:stCondLst>
                                    <p:cond delay="0"/>
                                  </p:stCondLst>
                                  <p:childTnLst>
                                    <p:set>
                                      <p:cBhvr>
                                        <p:cTn id="232" dur="1" fill="hold">
                                          <p:stCondLst>
                                            <p:cond delay="0"/>
                                          </p:stCondLst>
                                        </p:cTn>
                                        <p:tgtEl>
                                          <p:spTgt spid="3">
                                            <p:txEl>
                                              <p:pRg st="9" end="9"/>
                                            </p:txEl>
                                          </p:spTgt>
                                        </p:tgtEl>
                                        <p:attrNameLst>
                                          <p:attrName>style.visibility</p:attrName>
                                        </p:attrNameLst>
                                      </p:cBhvr>
                                      <p:to>
                                        <p:strVal val="hidden"/>
                                      </p:to>
                                    </p:set>
                                  </p:childTnLst>
                                </p:cTn>
                              </p:par>
                              <p:par>
                                <p:cTn id="233" presetID="1" presetClass="exit" presetSubtype="0" fill="hold" nodeType="withEffect">
                                  <p:stCondLst>
                                    <p:cond delay="0"/>
                                  </p:stCondLst>
                                  <p:childTnLst>
                                    <p:set>
                                      <p:cBhvr>
                                        <p:cTn id="234" dur="1" fill="hold">
                                          <p:stCondLst>
                                            <p:cond delay="0"/>
                                          </p:stCondLst>
                                        </p:cTn>
                                        <p:tgtEl>
                                          <p:spTgt spid="3">
                                            <p:txEl>
                                              <p:pRg st="10" end="10"/>
                                            </p:txEl>
                                          </p:spTgt>
                                        </p:tgtEl>
                                        <p:attrNameLst>
                                          <p:attrName>style.visibility</p:attrName>
                                        </p:attrNameLst>
                                      </p:cBhvr>
                                      <p:to>
                                        <p:strVal val="hidden"/>
                                      </p:to>
                                    </p:set>
                                  </p:childTnLst>
                                </p:cTn>
                              </p:par>
                              <p:par>
                                <p:cTn id="235" presetID="1" presetClass="exit" presetSubtype="0" fill="hold" nodeType="withEffect">
                                  <p:stCondLst>
                                    <p:cond delay="0"/>
                                  </p:stCondLst>
                                  <p:childTnLst>
                                    <p:set>
                                      <p:cBhvr>
                                        <p:cTn id="236" dur="1" fill="hold">
                                          <p:stCondLst>
                                            <p:cond delay="0"/>
                                          </p:stCondLst>
                                        </p:cTn>
                                        <p:tgtEl>
                                          <p:spTgt spid="3">
                                            <p:txEl>
                                              <p:pRg st="11" end="11"/>
                                            </p:txEl>
                                          </p:spTgt>
                                        </p:tgtEl>
                                        <p:attrNameLst>
                                          <p:attrName>style.visibility</p:attrName>
                                        </p:attrNameLst>
                                      </p:cBhvr>
                                      <p:to>
                                        <p:strVal val="hidden"/>
                                      </p:to>
                                    </p:set>
                                  </p:childTnLst>
                                </p:cTn>
                              </p:par>
                              <p:par>
                                <p:cTn id="237" presetID="1" presetClass="exit" presetSubtype="0" fill="hold" grpId="2" nodeType="withEffect">
                                  <p:stCondLst>
                                    <p:cond delay="0"/>
                                  </p:stCondLst>
                                  <p:childTnLst>
                                    <p:set>
                                      <p:cBhvr>
                                        <p:cTn id="238" dur="1" fill="hold">
                                          <p:stCondLst>
                                            <p:cond delay="0"/>
                                          </p:stCondLst>
                                        </p:cTn>
                                        <p:tgtEl>
                                          <p:spTgt spid="36"/>
                                        </p:tgtEl>
                                        <p:attrNameLst>
                                          <p:attrName>style.visibility</p:attrName>
                                        </p:attrNameLst>
                                      </p:cBhvr>
                                      <p:to>
                                        <p:strVal val="hidden"/>
                                      </p:to>
                                    </p:set>
                                  </p:childTnLst>
                                </p:cTn>
                              </p:par>
                              <p:par>
                                <p:cTn id="239" presetID="1" presetClass="exit" presetSubtype="0" fill="hold" grpId="2" nodeType="withEffect">
                                  <p:stCondLst>
                                    <p:cond delay="0"/>
                                  </p:stCondLst>
                                  <p:childTnLst>
                                    <p:set>
                                      <p:cBhvr>
                                        <p:cTn id="240" dur="1" fill="hold">
                                          <p:stCondLst>
                                            <p:cond delay="0"/>
                                          </p:stCondLst>
                                        </p:cTn>
                                        <p:tgtEl>
                                          <p:spTgt spid="29"/>
                                        </p:tgtEl>
                                        <p:attrNameLst>
                                          <p:attrName>style.visibility</p:attrName>
                                        </p:attrNameLst>
                                      </p:cBhvr>
                                      <p:to>
                                        <p:strVal val="hidden"/>
                                      </p:to>
                                    </p:set>
                                  </p:childTnLst>
                                </p:cTn>
                              </p:par>
                              <p:par>
                                <p:cTn id="241" presetID="1" presetClass="exit" presetSubtype="0" fill="hold" grpId="2" nodeType="withEffect">
                                  <p:stCondLst>
                                    <p:cond delay="0"/>
                                  </p:stCondLst>
                                  <p:childTnLst>
                                    <p:set>
                                      <p:cBhvr>
                                        <p:cTn id="242" dur="1" fill="hold">
                                          <p:stCondLst>
                                            <p:cond delay="0"/>
                                          </p:stCondLst>
                                        </p:cTn>
                                        <p:tgtEl>
                                          <p:spTgt spid="34"/>
                                        </p:tgtEl>
                                        <p:attrNameLst>
                                          <p:attrName>style.visibility</p:attrName>
                                        </p:attrNameLst>
                                      </p:cBhvr>
                                      <p:to>
                                        <p:strVal val="hidden"/>
                                      </p:to>
                                    </p:set>
                                  </p:childTnLst>
                                </p:cTn>
                              </p:par>
                              <p:par>
                                <p:cTn id="243" presetID="1" presetClass="exit" presetSubtype="0" fill="hold" grpId="2" nodeType="withEffect">
                                  <p:stCondLst>
                                    <p:cond delay="0"/>
                                  </p:stCondLst>
                                  <p:childTnLst>
                                    <p:set>
                                      <p:cBhvr>
                                        <p:cTn id="244" dur="1" fill="hold">
                                          <p:stCondLst>
                                            <p:cond delay="0"/>
                                          </p:stCondLst>
                                        </p:cTn>
                                        <p:tgtEl>
                                          <p:spTgt spid="33"/>
                                        </p:tgtEl>
                                        <p:attrNameLst>
                                          <p:attrName>style.visibility</p:attrName>
                                        </p:attrNameLst>
                                      </p:cBhvr>
                                      <p:to>
                                        <p:strVal val="hidden"/>
                                      </p:to>
                                    </p:set>
                                  </p:childTnLst>
                                </p:cTn>
                              </p:par>
                              <p:par>
                                <p:cTn id="245" presetID="1" presetClass="exit" presetSubtype="0" fill="hold" grpId="2" nodeType="withEffect">
                                  <p:stCondLst>
                                    <p:cond delay="0"/>
                                  </p:stCondLst>
                                  <p:childTnLst>
                                    <p:set>
                                      <p:cBhvr>
                                        <p:cTn id="246" dur="1" fill="hold">
                                          <p:stCondLst>
                                            <p:cond delay="0"/>
                                          </p:stCondLst>
                                        </p:cTn>
                                        <p:tgtEl>
                                          <p:spTgt spid="31"/>
                                        </p:tgtEl>
                                        <p:attrNameLst>
                                          <p:attrName>style.visibility</p:attrName>
                                        </p:attrNameLst>
                                      </p:cBhvr>
                                      <p:to>
                                        <p:strVal val="hidden"/>
                                      </p:to>
                                    </p:set>
                                  </p:childTnLst>
                                </p:cTn>
                              </p:par>
                              <p:par>
                                <p:cTn id="247" presetID="1" presetClass="exit" presetSubtype="0" fill="hold" grpId="2" nodeType="withEffect">
                                  <p:stCondLst>
                                    <p:cond delay="0"/>
                                  </p:stCondLst>
                                  <p:childTnLst>
                                    <p:set>
                                      <p:cBhvr>
                                        <p:cTn id="248" dur="1" fill="hold">
                                          <p:stCondLst>
                                            <p:cond delay="0"/>
                                          </p:stCondLst>
                                        </p:cTn>
                                        <p:tgtEl>
                                          <p:spTgt spid="35"/>
                                        </p:tgtEl>
                                        <p:attrNameLst>
                                          <p:attrName>style.visibility</p:attrName>
                                        </p:attrNameLst>
                                      </p:cBhvr>
                                      <p:to>
                                        <p:strVal val="hidden"/>
                                      </p:to>
                                    </p:set>
                                  </p:childTnLst>
                                </p:cTn>
                              </p:par>
                              <p:par>
                                <p:cTn id="249" presetID="1" presetClass="exit" presetSubtype="0" fill="hold" grpId="4" nodeType="withEffect">
                                  <p:stCondLst>
                                    <p:cond delay="0"/>
                                  </p:stCondLst>
                                  <p:childTnLst>
                                    <p:set>
                                      <p:cBhvr>
                                        <p:cTn id="250" dur="1" fill="hold">
                                          <p:stCondLst>
                                            <p:cond delay="0"/>
                                          </p:stCondLst>
                                        </p:cTn>
                                        <p:tgtEl>
                                          <p:spTgt spid="37"/>
                                        </p:tgtEl>
                                        <p:attrNameLst>
                                          <p:attrName>style.visibility</p:attrName>
                                        </p:attrNameLst>
                                      </p:cBhvr>
                                      <p:to>
                                        <p:strVal val="hidden"/>
                                      </p:to>
                                    </p:set>
                                  </p:childTnLst>
                                </p:cTn>
                              </p:par>
                              <p:par>
                                <p:cTn id="251" presetID="1" presetClass="exit" presetSubtype="0" fill="hold" grpId="1" nodeType="withEffect">
                                  <p:stCondLst>
                                    <p:cond delay="0"/>
                                  </p:stCondLst>
                                  <p:childTnLst>
                                    <p:set>
                                      <p:cBhvr>
                                        <p:cTn id="252" dur="1" fill="hold">
                                          <p:stCondLst>
                                            <p:cond delay="0"/>
                                          </p:stCondLst>
                                        </p:cTn>
                                        <p:tgtEl>
                                          <p:spTgt spid="27"/>
                                        </p:tgtEl>
                                        <p:attrNameLst>
                                          <p:attrName>style.visibility</p:attrName>
                                        </p:attrNameLst>
                                      </p:cBhvr>
                                      <p:to>
                                        <p:strVal val="hidden"/>
                                      </p:to>
                                    </p:set>
                                  </p:childTnLst>
                                </p:cTn>
                              </p:par>
                              <p:par>
                                <p:cTn id="253" presetID="1" presetClass="exit" presetSubtype="0" fill="hold" grpId="1" nodeType="withEffect">
                                  <p:stCondLst>
                                    <p:cond delay="0"/>
                                  </p:stCondLst>
                                  <p:childTnLst>
                                    <p:set>
                                      <p:cBhvr>
                                        <p:cTn id="254" dur="1" fill="hold">
                                          <p:stCondLst>
                                            <p:cond delay="0"/>
                                          </p:stCondLst>
                                        </p:cTn>
                                        <p:tgtEl>
                                          <p:spTgt spid="41"/>
                                        </p:tgtEl>
                                        <p:attrNameLst>
                                          <p:attrName>style.visibility</p:attrName>
                                        </p:attrNameLst>
                                      </p:cBhvr>
                                      <p:to>
                                        <p:strVal val="hidden"/>
                                      </p:to>
                                    </p:set>
                                  </p:childTnLst>
                                </p:cTn>
                              </p:par>
                              <p:par>
                                <p:cTn id="255" presetID="1" presetClass="exit" presetSubtype="0" fill="hold" nodeType="withEffect">
                                  <p:stCondLst>
                                    <p:cond delay="0"/>
                                  </p:stCondLst>
                                  <p:childTnLst>
                                    <p:set>
                                      <p:cBhvr>
                                        <p:cTn id="256" dur="1" fill="hold">
                                          <p:stCondLst>
                                            <p:cond delay="0"/>
                                          </p:stCondLst>
                                        </p:cTn>
                                        <p:tgtEl>
                                          <p:spTgt spid="5"/>
                                        </p:tgtEl>
                                        <p:attrNameLst>
                                          <p:attrName>style.visibility</p:attrName>
                                        </p:attrNameLst>
                                      </p:cBhvr>
                                      <p:to>
                                        <p:strVal val="hidden"/>
                                      </p:to>
                                    </p:set>
                                  </p:childTnLst>
                                </p:cTn>
                              </p:par>
                              <p:par>
                                <p:cTn id="257" presetID="2" presetClass="exit" presetSubtype="4" fill="hold" nodeType="withEffect">
                                  <p:stCondLst>
                                    <p:cond delay="1000"/>
                                  </p:stCondLst>
                                  <p:childTnLst>
                                    <p:anim calcmode="lin" valueType="num">
                                      <p:cBhvr additive="base">
                                        <p:cTn id="258" dur="500"/>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59" dur="500"/>
                                        <p:tgtEl>
                                          <p:spTgt spid="10">
                                            <p:txEl>
                                              <p:pRg st="1" end="1"/>
                                            </p:txEl>
                                          </p:spTgt>
                                        </p:tgtEl>
                                        <p:attrNameLst>
                                          <p:attrName>ppt_y</p:attrName>
                                        </p:attrNameLst>
                                      </p:cBhvr>
                                      <p:tavLst>
                                        <p:tav tm="0">
                                          <p:val>
                                            <p:strVal val="ppt_y"/>
                                          </p:val>
                                        </p:tav>
                                        <p:tav tm="100000">
                                          <p:val>
                                            <p:strVal val="1+ppt_h/2"/>
                                          </p:val>
                                        </p:tav>
                                      </p:tavLst>
                                    </p:anim>
                                    <p:set>
                                      <p:cBhvr>
                                        <p:cTn id="260" dur="1" fill="hold">
                                          <p:stCondLst>
                                            <p:cond delay="499"/>
                                          </p:stCondLst>
                                        </p:cTn>
                                        <p:tgtEl>
                                          <p:spTgt spid="10">
                                            <p:txEl>
                                              <p:pRg st="1" end="1"/>
                                            </p:txEl>
                                          </p:spTgt>
                                        </p:tgtEl>
                                        <p:attrNameLst>
                                          <p:attrName>style.visibility</p:attrName>
                                        </p:attrNameLst>
                                      </p:cBhvr>
                                      <p:to>
                                        <p:strVal val="hidden"/>
                                      </p:to>
                                    </p:set>
                                  </p:childTnLst>
                                </p:cTn>
                              </p:par>
                              <p:par>
                                <p:cTn id="261" presetID="2" presetClass="exit" presetSubtype="4" fill="hold" nodeType="withEffect">
                                  <p:stCondLst>
                                    <p:cond delay="1000"/>
                                  </p:stCondLst>
                                  <p:childTnLst>
                                    <p:anim calcmode="lin" valueType="num">
                                      <p:cBhvr additive="base">
                                        <p:cTn id="262" dur="500"/>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63" dur="500"/>
                                        <p:tgtEl>
                                          <p:spTgt spid="10">
                                            <p:txEl>
                                              <p:pRg st="2" end="2"/>
                                            </p:txEl>
                                          </p:spTgt>
                                        </p:tgtEl>
                                        <p:attrNameLst>
                                          <p:attrName>ppt_y</p:attrName>
                                        </p:attrNameLst>
                                      </p:cBhvr>
                                      <p:tavLst>
                                        <p:tav tm="0">
                                          <p:val>
                                            <p:strVal val="ppt_y"/>
                                          </p:val>
                                        </p:tav>
                                        <p:tav tm="100000">
                                          <p:val>
                                            <p:strVal val="1+ppt_h/2"/>
                                          </p:val>
                                        </p:tav>
                                      </p:tavLst>
                                    </p:anim>
                                    <p:set>
                                      <p:cBhvr>
                                        <p:cTn id="264" dur="1" fill="hold">
                                          <p:stCondLst>
                                            <p:cond delay="499"/>
                                          </p:stCondLst>
                                        </p:cTn>
                                        <p:tgtEl>
                                          <p:spTgt spid="10">
                                            <p:txEl>
                                              <p:pRg st="2" end="2"/>
                                            </p:txEl>
                                          </p:spTgt>
                                        </p:tgtEl>
                                        <p:attrNameLst>
                                          <p:attrName>style.visibility</p:attrName>
                                        </p:attrNameLst>
                                      </p:cBhvr>
                                      <p:to>
                                        <p:strVal val="hidden"/>
                                      </p:to>
                                    </p:set>
                                  </p:childTnLst>
                                </p:cTn>
                              </p:par>
                              <p:par>
                                <p:cTn id="265" presetID="2" presetClass="exit" presetSubtype="4" fill="hold" nodeType="withEffect">
                                  <p:stCondLst>
                                    <p:cond delay="1000"/>
                                  </p:stCondLst>
                                  <p:childTnLst>
                                    <p:anim calcmode="lin" valueType="num">
                                      <p:cBhvr additive="base">
                                        <p:cTn id="266" dur="500"/>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7" dur="500"/>
                                        <p:tgtEl>
                                          <p:spTgt spid="10">
                                            <p:txEl>
                                              <p:pRg st="4" end="4"/>
                                            </p:txEl>
                                          </p:spTgt>
                                        </p:tgtEl>
                                        <p:attrNameLst>
                                          <p:attrName>ppt_y</p:attrName>
                                        </p:attrNameLst>
                                      </p:cBhvr>
                                      <p:tavLst>
                                        <p:tav tm="0">
                                          <p:val>
                                            <p:strVal val="ppt_y"/>
                                          </p:val>
                                        </p:tav>
                                        <p:tav tm="100000">
                                          <p:val>
                                            <p:strVal val="1+ppt_h/2"/>
                                          </p:val>
                                        </p:tav>
                                      </p:tavLst>
                                    </p:anim>
                                    <p:set>
                                      <p:cBhvr>
                                        <p:cTn id="268" dur="1" fill="hold">
                                          <p:stCondLst>
                                            <p:cond delay="499"/>
                                          </p:stCondLst>
                                        </p:cTn>
                                        <p:tgtEl>
                                          <p:spTgt spid="10">
                                            <p:txEl>
                                              <p:pRg st="4" end="4"/>
                                            </p:txEl>
                                          </p:spTgt>
                                        </p:tgtEl>
                                        <p:attrNameLst>
                                          <p:attrName>style.visibility</p:attrName>
                                        </p:attrNameLst>
                                      </p:cBhvr>
                                      <p:to>
                                        <p:strVal val="hidden"/>
                                      </p:to>
                                    </p:set>
                                  </p:childTnLst>
                                </p:cTn>
                              </p:par>
                              <p:par>
                                <p:cTn id="269" presetID="2" presetClass="exit" presetSubtype="4" fill="hold" nodeType="withEffect">
                                  <p:stCondLst>
                                    <p:cond delay="1000"/>
                                  </p:stCondLst>
                                  <p:childTnLst>
                                    <p:anim calcmode="lin" valueType="num">
                                      <p:cBhvr additive="base">
                                        <p:cTn id="270" dur="500"/>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271" dur="500"/>
                                        <p:tgtEl>
                                          <p:spTgt spid="10">
                                            <p:txEl>
                                              <p:pRg st="7" end="7"/>
                                            </p:txEl>
                                          </p:spTgt>
                                        </p:tgtEl>
                                        <p:attrNameLst>
                                          <p:attrName>ppt_y</p:attrName>
                                        </p:attrNameLst>
                                      </p:cBhvr>
                                      <p:tavLst>
                                        <p:tav tm="0">
                                          <p:val>
                                            <p:strVal val="ppt_y"/>
                                          </p:val>
                                        </p:tav>
                                        <p:tav tm="100000">
                                          <p:val>
                                            <p:strVal val="1+ppt_h/2"/>
                                          </p:val>
                                        </p:tav>
                                      </p:tavLst>
                                    </p:anim>
                                    <p:set>
                                      <p:cBhvr>
                                        <p:cTn id="272" dur="1" fill="hold">
                                          <p:stCondLst>
                                            <p:cond delay="499"/>
                                          </p:stCondLst>
                                        </p:cTn>
                                        <p:tgtEl>
                                          <p:spTgt spid="10">
                                            <p:txEl>
                                              <p:pRg st="7" end="7"/>
                                            </p:txEl>
                                          </p:spTgt>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nodeType="clickEffect">
                                  <p:stCondLst>
                                    <p:cond delay="0"/>
                                  </p:stCondLst>
                                  <p:childTnLst>
                                    <p:set>
                                      <p:cBhvr>
                                        <p:cTn id="276" dur="1" fill="hold">
                                          <p:stCondLst>
                                            <p:cond delay="0"/>
                                          </p:stCondLst>
                                        </p:cTn>
                                        <p:tgtEl>
                                          <p:spTgt spid="3">
                                            <p:txEl>
                                              <p:pRg st="2" end="2"/>
                                            </p:txEl>
                                          </p:spTgt>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3">
                                            <p:txEl>
                                              <p:pRg st="11" end="11"/>
                                            </p:txEl>
                                          </p:spTgt>
                                        </p:tgtEl>
                                        <p:attrNameLst>
                                          <p:attrName>style.visibility</p:attrName>
                                        </p:attrNameLst>
                                      </p:cBhvr>
                                      <p:to>
                                        <p:strVal val="visible"/>
                                      </p:to>
                                    </p:set>
                                  </p:childTnLst>
                                </p:cTn>
                              </p:par>
                              <p:par>
                                <p:cTn id="279" presetID="1" presetClass="entr" presetSubtype="0" fill="hold" nodeType="withEffect">
                                  <p:stCondLst>
                                    <p:cond delay="0"/>
                                  </p:stCondLst>
                                  <p:childTnLst>
                                    <p:set>
                                      <p:cBhvr>
                                        <p:cTn id="280" dur="1" fill="hold">
                                          <p:stCondLst>
                                            <p:cond delay="0"/>
                                          </p:stCondLst>
                                        </p:cTn>
                                        <p:tgtEl>
                                          <p:spTgt spid="3">
                                            <p:txEl>
                                              <p:pRg st="4" end="4"/>
                                            </p:txEl>
                                          </p:spTgt>
                                        </p:tgtEl>
                                        <p:attrNameLst>
                                          <p:attrName>style.visibility</p:attrName>
                                        </p:attrNameLst>
                                      </p:cBhvr>
                                      <p:to>
                                        <p:strVal val="visible"/>
                                      </p:to>
                                    </p:set>
                                  </p:childTnLst>
                                </p:cTn>
                              </p:par>
                              <p:par>
                                <p:cTn id="281" presetID="1" presetClass="entr" presetSubtype="0" fill="hold" nodeType="withEffect">
                                  <p:stCondLst>
                                    <p:cond delay="0"/>
                                  </p:stCondLst>
                                  <p:childTnLst>
                                    <p:set>
                                      <p:cBhvr>
                                        <p:cTn id="282" dur="1" fill="hold">
                                          <p:stCondLst>
                                            <p:cond delay="0"/>
                                          </p:stCondLst>
                                        </p:cTn>
                                        <p:tgtEl>
                                          <p:spTgt spid="3">
                                            <p:txEl>
                                              <p:pRg st="5" end="5"/>
                                            </p:txEl>
                                          </p:spTgt>
                                        </p:tgtEl>
                                        <p:attrNameLst>
                                          <p:attrName>style.visibility</p:attrName>
                                        </p:attrNameLst>
                                      </p:cBhvr>
                                      <p:to>
                                        <p:strVal val="visible"/>
                                      </p:to>
                                    </p:set>
                                  </p:childTnLst>
                                </p:cTn>
                              </p:par>
                              <p:par>
                                <p:cTn id="283" presetID="1" presetClass="entr" presetSubtype="0" fill="hold" nodeType="withEffect">
                                  <p:stCondLst>
                                    <p:cond delay="0"/>
                                  </p:stCondLst>
                                  <p:childTnLst>
                                    <p:set>
                                      <p:cBhvr>
                                        <p:cTn id="284" dur="1" fill="hold">
                                          <p:stCondLst>
                                            <p:cond delay="0"/>
                                          </p:stCondLst>
                                        </p:cTn>
                                        <p:tgtEl>
                                          <p:spTgt spid="3">
                                            <p:txEl>
                                              <p:pRg st="6" end="6"/>
                                            </p:txEl>
                                          </p:spTgt>
                                        </p:tgtEl>
                                        <p:attrNameLst>
                                          <p:attrName>style.visibility</p:attrName>
                                        </p:attrNameLst>
                                      </p:cBhvr>
                                      <p:to>
                                        <p:strVal val="visible"/>
                                      </p:to>
                                    </p:set>
                                  </p:childTnLst>
                                </p:cTn>
                              </p:par>
                              <p:par>
                                <p:cTn id="285" presetID="1" presetClass="entr" presetSubtype="0" fill="hold" nodeType="withEffect">
                                  <p:stCondLst>
                                    <p:cond delay="0"/>
                                  </p:stCondLst>
                                  <p:childTnLst>
                                    <p:set>
                                      <p:cBhvr>
                                        <p:cTn id="286" dur="1" fill="hold">
                                          <p:stCondLst>
                                            <p:cond delay="0"/>
                                          </p:stCondLst>
                                        </p:cTn>
                                        <p:tgtEl>
                                          <p:spTgt spid="3">
                                            <p:txEl>
                                              <p:pRg st="7" end="7"/>
                                            </p:txEl>
                                          </p:spTgt>
                                        </p:tgtEl>
                                        <p:attrNameLst>
                                          <p:attrName>style.visibility</p:attrName>
                                        </p:attrNameLst>
                                      </p:cBhvr>
                                      <p:to>
                                        <p:strVal val="visible"/>
                                      </p:to>
                                    </p:set>
                                  </p:childTnLst>
                                </p:cTn>
                              </p:par>
                              <p:par>
                                <p:cTn id="287" presetID="1" presetClass="entr" presetSubtype="0" fill="hold" grpId="3" nodeType="withEffect">
                                  <p:stCondLst>
                                    <p:cond delay="0"/>
                                  </p:stCondLst>
                                  <p:childTnLst>
                                    <p:set>
                                      <p:cBhvr>
                                        <p:cTn id="288" dur="1" fill="hold">
                                          <p:stCondLst>
                                            <p:cond delay="0"/>
                                          </p:stCondLst>
                                        </p:cTn>
                                        <p:tgtEl>
                                          <p:spTgt spid="36"/>
                                        </p:tgtEl>
                                        <p:attrNameLst>
                                          <p:attrName>style.visibility</p:attrName>
                                        </p:attrNameLst>
                                      </p:cBhvr>
                                      <p:to>
                                        <p:strVal val="visible"/>
                                      </p:to>
                                    </p:set>
                                  </p:childTnLst>
                                </p:cTn>
                              </p:par>
                              <p:par>
                                <p:cTn id="289" presetID="1" presetClass="entr" presetSubtype="0" fill="hold" grpId="3" nodeType="withEffect">
                                  <p:stCondLst>
                                    <p:cond delay="0"/>
                                  </p:stCondLst>
                                  <p:childTnLst>
                                    <p:set>
                                      <p:cBhvr>
                                        <p:cTn id="290" dur="1" fill="hold">
                                          <p:stCondLst>
                                            <p:cond delay="0"/>
                                          </p:stCondLst>
                                        </p:cTn>
                                        <p:tgtEl>
                                          <p:spTgt spid="29"/>
                                        </p:tgtEl>
                                        <p:attrNameLst>
                                          <p:attrName>style.visibility</p:attrName>
                                        </p:attrNameLst>
                                      </p:cBhvr>
                                      <p:to>
                                        <p:strVal val="visible"/>
                                      </p:to>
                                    </p:set>
                                  </p:childTnLst>
                                </p:cTn>
                              </p:par>
                              <p:par>
                                <p:cTn id="291" presetID="1" presetClass="entr" presetSubtype="0" fill="hold" grpId="3" nodeType="withEffect">
                                  <p:stCondLst>
                                    <p:cond delay="0"/>
                                  </p:stCondLst>
                                  <p:childTnLst>
                                    <p:set>
                                      <p:cBhvr>
                                        <p:cTn id="292" dur="1" fill="hold">
                                          <p:stCondLst>
                                            <p:cond delay="0"/>
                                          </p:stCondLst>
                                        </p:cTn>
                                        <p:tgtEl>
                                          <p:spTgt spid="34"/>
                                        </p:tgtEl>
                                        <p:attrNameLst>
                                          <p:attrName>style.visibility</p:attrName>
                                        </p:attrNameLst>
                                      </p:cBhvr>
                                      <p:to>
                                        <p:strVal val="visible"/>
                                      </p:to>
                                    </p:set>
                                  </p:childTnLst>
                                </p:cTn>
                              </p:par>
                              <p:par>
                                <p:cTn id="293" presetID="1" presetClass="entr" presetSubtype="0" fill="hold" grpId="3" nodeType="withEffect">
                                  <p:stCondLst>
                                    <p:cond delay="0"/>
                                  </p:stCondLst>
                                  <p:childTnLst>
                                    <p:set>
                                      <p:cBhvr>
                                        <p:cTn id="294" dur="1" fill="hold">
                                          <p:stCondLst>
                                            <p:cond delay="0"/>
                                          </p:stCondLst>
                                        </p:cTn>
                                        <p:tgtEl>
                                          <p:spTgt spid="33"/>
                                        </p:tgtEl>
                                        <p:attrNameLst>
                                          <p:attrName>style.visibility</p:attrName>
                                        </p:attrNameLst>
                                      </p:cBhvr>
                                      <p:to>
                                        <p:strVal val="visible"/>
                                      </p:to>
                                    </p:set>
                                  </p:childTnLst>
                                </p:cTn>
                              </p:par>
                              <p:par>
                                <p:cTn id="295" presetID="1" presetClass="entr" presetSubtype="0" fill="hold" grpId="2" nodeType="withEffect">
                                  <p:stCondLst>
                                    <p:cond delay="0"/>
                                  </p:stCondLst>
                                  <p:childTnLst>
                                    <p:set>
                                      <p:cBhvr>
                                        <p:cTn id="296" dur="1" fill="hold">
                                          <p:stCondLst>
                                            <p:cond delay="0"/>
                                          </p:stCondLst>
                                        </p:cTn>
                                        <p:tgtEl>
                                          <p:spTgt spid="27"/>
                                        </p:tgtEl>
                                        <p:attrNameLst>
                                          <p:attrName>style.visibility</p:attrName>
                                        </p:attrNameLst>
                                      </p:cBhvr>
                                      <p:to>
                                        <p:strVal val="visible"/>
                                      </p:to>
                                    </p:set>
                                  </p:childTnLst>
                                </p:cTn>
                              </p:par>
                              <p:par>
                                <p:cTn id="297" presetID="1" presetClass="entr" presetSubtype="0" fill="hold" grpId="2" nodeType="withEffect">
                                  <p:stCondLst>
                                    <p:cond delay="0"/>
                                  </p:stCondLst>
                                  <p:childTnLst>
                                    <p:set>
                                      <p:cBhvr>
                                        <p:cTn id="298" dur="1" fill="hold">
                                          <p:stCondLst>
                                            <p:cond delay="0"/>
                                          </p:stCondLst>
                                        </p:cTn>
                                        <p:tgtEl>
                                          <p:spTgt spid="41"/>
                                        </p:tgtEl>
                                        <p:attrNameLst>
                                          <p:attrName>style.visibility</p:attrName>
                                        </p:attrNameLst>
                                      </p:cBhvr>
                                      <p:to>
                                        <p:strVal val="visible"/>
                                      </p:to>
                                    </p:set>
                                  </p:childTnLst>
                                </p:cTn>
                              </p:par>
                              <p:par>
                                <p:cTn id="299" presetID="1" presetClass="entr" presetSubtype="0" fill="hold" nodeType="withEffect">
                                  <p:stCondLst>
                                    <p:cond delay="0"/>
                                  </p:stCondLst>
                                  <p:childTnLst>
                                    <p:set>
                                      <p:cBhvr>
                                        <p:cTn id="300" dur="1" fill="hold">
                                          <p:stCondLst>
                                            <p:cond delay="0"/>
                                          </p:stCondLst>
                                        </p:cTn>
                                        <p:tgtEl>
                                          <p:spTgt spid="5"/>
                                        </p:tgtEl>
                                        <p:attrNameLst>
                                          <p:attrName>style.visibility</p:attrName>
                                        </p:attrNameLst>
                                      </p:cBhvr>
                                      <p:to>
                                        <p:strVal val="visible"/>
                                      </p:to>
                                    </p:set>
                                  </p:childTnLst>
                                </p:cTn>
                              </p:par>
                              <p:par>
                                <p:cTn id="301" presetID="2" presetClass="exit" presetSubtype="4" fill="hold" nodeType="withEffect">
                                  <p:stCondLst>
                                    <p:cond delay="1000"/>
                                  </p:stCondLst>
                                  <p:childTnLst>
                                    <p:anim calcmode="lin" valueType="num">
                                      <p:cBhvr additive="base">
                                        <p:cTn id="302" dur="500"/>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03" dur="500"/>
                                        <p:tgtEl>
                                          <p:spTgt spid="10">
                                            <p:txEl>
                                              <p:pRg st="5" end="5"/>
                                            </p:txEl>
                                          </p:spTgt>
                                        </p:tgtEl>
                                        <p:attrNameLst>
                                          <p:attrName>ppt_y</p:attrName>
                                        </p:attrNameLst>
                                      </p:cBhvr>
                                      <p:tavLst>
                                        <p:tav tm="0">
                                          <p:val>
                                            <p:strVal val="ppt_y"/>
                                          </p:val>
                                        </p:tav>
                                        <p:tav tm="100000">
                                          <p:val>
                                            <p:strVal val="1+ppt_h/2"/>
                                          </p:val>
                                        </p:tav>
                                      </p:tavLst>
                                    </p:anim>
                                    <p:set>
                                      <p:cBhvr>
                                        <p:cTn id="304" dur="1" fill="hold">
                                          <p:stCondLst>
                                            <p:cond delay="499"/>
                                          </p:stCondLst>
                                        </p:cTn>
                                        <p:tgtEl>
                                          <p:spTgt spid="10">
                                            <p:txEl>
                                              <p:pRg st="5" end="5"/>
                                            </p:txEl>
                                          </p:spTgt>
                                        </p:tgtEl>
                                        <p:attrNameLst>
                                          <p:attrName>style.visibility</p:attrName>
                                        </p:attrNameLst>
                                      </p:cBhvr>
                                      <p:to>
                                        <p:strVal val="hidden"/>
                                      </p:to>
                                    </p:set>
                                  </p:childTnLst>
                                </p:cTn>
                              </p:par>
                              <p:par>
                                <p:cTn id="305" presetID="2" presetClass="exit" presetSubtype="4" fill="hold" nodeType="withEffect">
                                  <p:stCondLst>
                                    <p:cond delay="1000"/>
                                  </p:stCondLst>
                                  <p:childTnLst>
                                    <p:anim calcmode="lin" valueType="num">
                                      <p:cBhvr additive="base">
                                        <p:cTn id="306" dur="500"/>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307" dur="500"/>
                                        <p:tgtEl>
                                          <p:spTgt spid="10">
                                            <p:txEl>
                                              <p:pRg st="7" end="7"/>
                                            </p:txEl>
                                          </p:spTgt>
                                        </p:tgtEl>
                                        <p:attrNameLst>
                                          <p:attrName>ppt_y</p:attrName>
                                        </p:attrNameLst>
                                      </p:cBhvr>
                                      <p:tavLst>
                                        <p:tav tm="0">
                                          <p:val>
                                            <p:strVal val="ppt_y"/>
                                          </p:val>
                                        </p:tav>
                                        <p:tav tm="100000">
                                          <p:val>
                                            <p:strVal val="1+ppt_h/2"/>
                                          </p:val>
                                        </p:tav>
                                      </p:tavLst>
                                    </p:anim>
                                    <p:set>
                                      <p:cBhvr>
                                        <p:cTn id="308" dur="1" fill="hold">
                                          <p:stCondLst>
                                            <p:cond delay="499"/>
                                          </p:stCondLst>
                                        </p:cTn>
                                        <p:tgtEl>
                                          <p:spTgt spid="10">
                                            <p:txEl>
                                              <p:pRg st="7" end="7"/>
                                            </p:txEl>
                                          </p:spTgt>
                                        </p:tgtEl>
                                        <p:attrNameLst>
                                          <p:attrName>style.visibility</p:attrName>
                                        </p:attrNameLst>
                                      </p:cBhvr>
                                      <p:to>
                                        <p:strVal val="hidden"/>
                                      </p:to>
                                    </p:set>
                                  </p:childTnLst>
                                </p:cTn>
                              </p:par>
                            </p:childTnLst>
                          </p:cTn>
                        </p:par>
                      </p:childTnLst>
                    </p:cTn>
                  </p:par>
                  <p:par>
                    <p:cTn id="309" fill="hold">
                      <p:stCondLst>
                        <p:cond delay="indefinite"/>
                      </p:stCondLst>
                      <p:childTnLst>
                        <p:par>
                          <p:cTn id="310" fill="hold">
                            <p:stCondLst>
                              <p:cond delay="0"/>
                            </p:stCondLst>
                            <p:childTnLst>
                              <p:par>
                                <p:cTn id="311" presetID="1" presetClass="entr" presetSubtype="0" fill="hold" nodeType="clickEffect">
                                  <p:stCondLst>
                                    <p:cond delay="0"/>
                                  </p:stCondLst>
                                  <p:childTnLst>
                                    <p:set>
                                      <p:cBhvr>
                                        <p:cTn id="312" dur="1" fill="hold">
                                          <p:stCondLst>
                                            <p:cond delay="0"/>
                                          </p:stCondLst>
                                        </p:cTn>
                                        <p:tgtEl>
                                          <p:spTgt spid="3">
                                            <p:txEl>
                                              <p:pRg st="9" end="9"/>
                                            </p:txEl>
                                          </p:spTgt>
                                        </p:tgtEl>
                                        <p:attrNameLst>
                                          <p:attrName>style.visibility</p:attrName>
                                        </p:attrNameLst>
                                      </p:cBhvr>
                                      <p:to>
                                        <p:strVal val="visible"/>
                                      </p:to>
                                    </p:set>
                                  </p:childTnLst>
                                </p:cTn>
                              </p:par>
                              <p:par>
                                <p:cTn id="313" presetID="1" presetClass="entr" presetSubtype="0" fill="hold" nodeType="withEffect">
                                  <p:stCondLst>
                                    <p:cond delay="0"/>
                                  </p:stCondLst>
                                  <p:childTnLst>
                                    <p:set>
                                      <p:cBhvr>
                                        <p:cTn id="314" dur="1" fill="hold">
                                          <p:stCondLst>
                                            <p:cond delay="0"/>
                                          </p:stCondLst>
                                        </p:cTn>
                                        <p:tgtEl>
                                          <p:spTgt spid="3">
                                            <p:txEl>
                                              <p:pRg st="10" end="10"/>
                                            </p:txEl>
                                          </p:spTgt>
                                        </p:tgtEl>
                                        <p:attrNameLst>
                                          <p:attrName>style.visibility</p:attrName>
                                        </p:attrNameLst>
                                      </p:cBhvr>
                                      <p:to>
                                        <p:strVal val="visible"/>
                                      </p:to>
                                    </p:set>
                                  </p:childTnLst>
                                </p:cTn>
                              </p:par>
                              <p:par>
                                <p:cTn id="315" presetID="1" presetClass="entr" presetSubtype="0" fill="hold" grpId="5" nodeType="withEffect">
                                  <p:stCondLst>
                                    <p:cond delay="0"/>
                                  </p:stCondLst>
                                  <p:childTnLst>
                                    <p:set>
                                      <p:cBhvr>
                                        <p:cTn id="316" dur="1" fill="hold">
                                          <p:stCondLst>
                                            <p:cond delay="0"/>
                                          </p:stCondLst>
                                        </p:cTn>
                                        <p:tgtEl>
                                          <p:spTgt spid="37"/>
                                        </p:tgtEl>
                                        <p:attrNameLst>
                                          <p:attrName>style.visibility</p:attrName>
                                        </p:attrNameLst>
                                      </p:cBhvr>
                                      <p:to>
                                        <p:strVal val="visible"/>
                                      </p:to>
                                    </p:set>
                                  </p:childTnLst>
                                </p:cTn>
                              </p:par>
                              <p:par>
                                <p:cTn id="317" presetID="1" presetClass="entr" presetSubtype="0" fill="hold" grpId="3" nodeType="withEffect">
                                  <p:stCondLst>
                                    <p:cond delay="0"/>
                                  </p:stCondLst>
                                  <p:childTnLst>
                                    <p:set>
                                      <p:cBhvr>
                                        <p:cTn id="318" dur="1" fill="hold">
                                          <p:stCondLst>
                                            <p:cond delay="0"/>
                                          </p:stCondLst>
                                        </p:cTn>
                                        <p:tgtEl>
                                          <p:spTgt spid="31"/>
                                        </p:tgtEl>
                                        <p:attrNameLst>
                                          <p:attrName>style.visibility</p:attrName>
                                        </p:attrNameLst>
                                      </p:cBhvr>
                                      <p:to>
                                        <p:strVal val="visible"/>
                                      </p:to>
                                    </p:set>
                                  </p:childTnLst>
                                </p:cTn>
                              </p:par>
                              <p:par>
                                <p:cTn id="319" presetID="1" presetClass="entr" presetSubtype="0" fill="hold" grpId="3" nodeType="withEffect">
                                  <p:stCondLst>
                                    <p:cond delay="0"/>
                                  </p:stCondLst>
                                  <p:childTnLst>
                                    <p:set>
                                      <p:cBhvr>
                                        <p:cTn id="320" dur="1" fill="hold">
                                          <p:stCondLst>
                                            <p:cond delay="0"/>
                                          </p:stCondLst>
                                        </p:cTn>
                                        <p:tgtEl>
                                          <p:spTgt spid="35"/>
                                        </p:tgtEl>
                                        <p:attrNameLst>
                                          <p:attrName>style.visibility</p:attrName>
                                        </p:attrNameLst>
                                      </p:cBhvr>
                                      <p:to>
                                        <p:strVal val="visible"/>
                                      </p:to>
                                    </p:set>
                                  </p:childTnLst>
                                </p:cTn>
                              </p:par>
                              <p:par>
                                <p:cTn id="321" presetID="1" presetClass="entr" presetSubtype="0" fill="hold" nodeType="withEffect">
                                  <p:stCondLst>
                                    <p:cond delay="0"/>
                                  </p:stCondLst>
                                  <p:childTnLst>
                                    <p:set>
                                      <p:cBhvr>
                                        <p:cTn id="322" dur="1" fill="hold">
                                          <p:stCondLst>
                                            <p:cond delay="0"/>
                                          </p:stCondLst>
                                        </p:cTn>
                                        <p:tgtEl>
                                          <p:spTgt spid="2050"/>
                                        </p:tgtEl>
                                        <p:attrNameLst>
                                          <p:attrName>style.visibility</p:attrName>
                                        </p:attrNameLst>
                                      </p:cBhvr>
                                      <p:to>
                                        <p:strVal val="visible"/>
                                      </p:to>
                                    </p:set>
                                  </p:childTnLst>
                                </p:cTn>
                              </p:par>
                              <p:par>
                                <p:cTn id="323" presetID="2" presetClass="exit" presetSubtype="4" fill="hold" nodeType="withEffect">
                                  <p:stCondLst>
                                    <p:cond delay="1000"/>
                                  </p:stCondLst>
                                  <p:childTnLst>
                                    <p:anim calcmode="lin" valueType="num">
                                      <p:cBhvr additive="base">
                                        <p:cTn id="324" dur="500"/>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25" dur="500"/>
                                        <p:tgtEl>
                                          <p:spTgt spid="10">
                                            <p:txEl>
                                              <p:pRg st="0" end="0"/>
                                            </p:txEl>
                                          </p:spTgt>
                                        </p:tgtEl>
                                        <p:attrNameLst>
                                          <p:attrName>ppt_y</p:attrName>
                                        </p:attrNameLst>
                                      </p:cBhvr>
                                      <p:tavLst>
                                        <p:tav tm="0">
                                          <p:val>
                                            <p:strVal val="ppt_y"/>
                                          </p:val>
                                        </p:tav>
                                        <p:tav tm="100000">
                                          <p:val>
                                            <p:strVal val="1+ppt_h/2"/>
                                          </p:val>
                                        </p:tav>
                                      </p:tavLst>
                                    </p:anim>
                                    <p:set>
                                      <p:cBhvr>
                                        <p:cTn id="326"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327" fill="hold">
                      <p:stCondLst>
                        <p:cond delay="indefinite"/>
                      </p:stCondLst>
                      <p:childTnLst>
                        <p:par>
                          <p:cTn id="328" fill="hold">
                            <p:stCondLst>
                              <p:cond delay="0"/>
                            </p:stCondLst>
                            <p:childTnLst>
                              <p:par>
                                <p:cTn id="329" presetID="16" presetClass="emph" presetSubtype="0" fill="hold" nodeType="clickEffect">
                                  <p:stCondLst>
                                    <p:cond delay="0"/>
                                  </p:stCondLst>
                                  <p:iterate type="lt">
                                    <p:tmPct val="4000"/>
                                  </p:iterate>
                                  <p:childTnLst>
                                    <p:set>
                                      <p:cBhvr override="childStyle">
                                        <p:cTn id="330" dur="500" fill="hold"/>
                                        <p:tgtEl>
                                          <p:spTgt spid="10">
                                            <p:txEl>
                                              <p:pRg st="3" end="3"/>
                                            </p:txEl>
                                          </p:spTgt>
                                        </p:tgtEl>
                                        <p:attrNameLst>
                                          <p:attrName>style.color</p:attrName>
                                        </p:attrNameLst>
                                      </p:cBhvr>
                                      <p:to>
                                        <p:clrVal>
                                          <a:schemeClr val="accent2"/>
                                        </p:clrVal>
                                      </p:to>
                                    </p:set>
                                    <p:set>
                                      <p:cBhvr>
                                        <p:cTn id="331" dur="500" fill="hold"/>
                                        <p:tgtEl>
                                          <p:spTgt spid="10">
                                            <p:txEl>
                                              <p:pRg st="3" end="3"/>
                                            </p:txEl>
                                          </p:spTgt>
                                        </p:tgtEl>
                                        <p:attrNameLst>
                                          <p:attrName>fillcolor</p:attrName>
                                        </p:attrNameLst>
                                      </p:cBhvr>
                                      <p:to>
                                        <p:clrVal>
                                          <a:schemeClr val="accent2"/>
                                        </p:clrVal>
                                      </p:to>
                                    </p:set>
                                    <p:set>
                                      <p:cBhvr>
                                        <p:cTn id="332" dur="500" fill="hold"/>
                                        <p:tgtEl>
                                          <p:spTgt spid="10">
                                            <p:txEl>
                                              <p:pRg st="3" end="3"/>
                                            </p:txEl>
                                          </p:spTgt>
                                        </p:tgtEl>
                                        <p:attrNameLst>
                                          <p:attrName>fill.type</p:attrName>
                                        </p:attrNameLst>
                                      </p:cBhvr>
                                      <p:to>
                                        <p:strVal val="solid"/>
                                      </p:to>
                                    </p:set>
                                  </p:childTnLst>
                                </p:cTn>
                              </p:par>
                              <p:par>
                                <p:cTn id="333" presetID="16" presetClass="emph" presetSubtype="0" fill="hold" nodeType="withEffect">
                                  <p:stCondLst>
                                    <p:cond delay="0"/>
                                  </p:stCondLst>
                                  <p:iterate type="lt">
                                    <p:tmPct val="4000"/>
                                  </p:iterate>
                                  <p:childTnLst>
                                    <p:set>
                                      <p:cBhvr override="childStyle">
                                        <p:cTn id="334" dur="500" fill="hold"/>
                                        <p:tgtEl>
                                          <p:spTgt spid="10">
                                            <p:txEl>
                                              <p:pRg st="6" end="6"/>
                                            </p:txEl>
                                          </p:spTgt>
                                        </p:tgtEl>
                                        <p:attrNameLst>
                                          <p:attrName>style.color</p:attrName>
                                        </p:attrNameLst>
                                      </p:cBhvr>
                                      <p:to>
                                        <p:clrVal>
                                          <a:schemeClr val="accent2"/>
                                        </p:clrVal>
                                      </p:to>
                                    </p:set>
                                    <p:set>
                                      <p:cBhvr>
                                        <p:cTn id="335" dur="500" fill="hold"/>
                                        <p:tgtEl>
                                          <p:spTgt spid="10">
                                            <p:txEl>
                                              <p:pRg st="6" end="6"/>
                                            </p:txEl>
                                          </p:spTgt>
                                        </p:tgtEl>
                                        <p:attrNameLst>
                                          <p:attrName>fillcolor</p:attrName>
                                        </p:attrNameLst>
                                      </p:cBhvr>
                                      <p:to>
                                        <p:clrVal>
                                          <a:schemeClr val="accent2"/>
                                        </p:clrVal>
                                      </p:to>
                                    </p:set>
                                    <p:set>
                                      <p:cBhvr>
                                        <p:cTn id="336" dur="500" fill="hold"/>
                                        <p:tgtEl>
                                          <p:spTgt spid="10">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uiExpand="1" build="p"/>
      <p:bldP spid="8" grpId="0" animBg="1"/>
      <p:bldP spid="8" grpId="1" animBg="1"/>
      <p:bldP spid="8" grpId="2" animBg="1"/>
      <p:bldP spid="16" grpId="0" animBg="1"/>
      <p:bldP spid="16" grpId="1" animBg="1"/>
      <p:bldP spid="17" grpId="0" animBg="1"/>
      <p:bldP spid="17" grpId="1" animBg="1"/>
      <p:bldP spid="17" grpId="2" animBg="1"/>
      <p:bldP spid="10" grpId="0"/>
      <p:bldP spid="10" grpId="1" build="allAtOnce"/>
      <p:bldP spid="10" grpId="2" build="allAtOnce"/>
      <p:bldP spid="14" grpId="0" animBg="1"/>
      <p:bldP spid="14" grpId="1" animBg="1"/>
      <p:bldP spid="28" grpId="0" animBg="1"/>
      <p:bldP spid="28" grpId="1" animBg="1"/>
      <p:bldP spid="29" grpId="0" animBg="1"/>
      <p:bldP spid="29" grpId="1" animBg="1"/>
      <p:bldP spid="29" grpId="2" animBg="1"/>
      <p:bldP spid="29" grpId="3" animBg="1"/>
      <p:bldP spid="30" grpId="0" animBg="1"/>
      <p:bldP spid="30" grpId="1" animBg="1"/>
      <p:bldP spid="31" grpId="0" animBg="1"/>
      <p:bldP spid="31" grpId="1" animBg="1"/>
      <p:bldP spid="31" grpId="2" animBg="1"/>
      <p:bldP spid="31" grpId="3" animBg="1"/>
      <p:bldP spid="32" grpId="0" animBg="1"/>
      <p:bldP spid="32" grpId="1" animBg="1"/>
      <p:bldP spid="33" grpId="0" animBg="1"/>
      <p:bldP spid="33" grpId="1" animBg="1"/>
      <p:bldP spid="33" grpId="2" animBg="1"/>
      <p:bldP spid="33" grpId="3" animBg="1"/>
      <p:bldP spid="34" grpId="0" animBg="1"/>
      <p:bldP spid="34" grpId="1" animBg="1"/>
      <p:bldP spid="34" grpId="2" animBg="1"/>
      <p:bldP spid="34" grpId="3" animBg="1"/>
      <p:bldP spid="35" grpId="0" animBg="1"/>
      <p:bldP spid="35" grpId="1" animBg="1"/>
      <p:bldP spid="35" grpId="2" animBg="1"/>
      <p:bldP spid="35" grpId="3" animBg="1"/>
      <p:bldP spid="36" grpId="0" animBg="1"/>
      <p:bldP spid="36" grpId="1" animBg="1"/>
      <p:bldP spid="36" grpId="2" animBg="1"/>
      <p:bldP spid="36" grpId="3" animBg="1"/>
      <p:bldP spid="37" grpId="2" animBg="1"/>
      <p:bldP spid="37" grpId="3" animBg="1"/>
      <p:bldP spid="37" grpId="4" animBg="1"/>
      <p:bldP spid="37" grpId="5" animBg="1"/>
      <p:bldP spid="38" grpId="2" animBg="1"/>
      <p:bldP spid="38" grpId="3" animBg="1"/>
      <p:bldP spid="39" grpId="0" build="p"/>
      <p:bldP spid="39" grpId="1" build="p"/>
      <p:bldP spid="27" grpId="0" animBg="1"/>
      <p:bldP spid="27" grpId="1" animBg="1"/>
      <p:bldP spid="27" grpId="2" animBg="1"/>
      <p:bldP spid="41" grpId="0" animBg="1"/>
      <p:bldP spid="41" grpId="1" animBg="1"/>
      <p:bldP spid="41"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0952" y="1463761"/>
            <a:ext cx="7822096" cy="3062519"/>
          </a:xfrm>
        </p:spPr>
        <p:txBody>
          <a:bodyPr anchor="t">
            <a:noAutofit/>
          </a:bodyPr>
          <a:lstStyle/>
          <a:p>
            <a:r>
              <a:rPr lang="en-US" sz="3600" dirty="0" smtClean="0"/>
              <a:t>Session TRD 4</a:t>
            </a:r>
            <a:r>
              <a:rPr lang="en-US" sz="4000" dirty="0" smtClean="0"/>
              <a:t/>
            </a:r>
            <a:br>
              <a:rPr lang="en-US" sz="4000" dirty="0" smtClean="0"/>
            </a:br>
            <a:r>
              <a:rPr lang="en-US" sz="2400" dirty="0"/>
              <a:t> </a:t>
            </a:r>
            <a:r>
              <a:rPr lang="en-US" sz="5400" dirty="0" smtClean="0"/>
              <a:t/>
            </a:r>
            <a:br>
              <a:rPr lang="en-US" sz="5400" dirty="0" smtClean="0"/>
            </a:br>
            <a:r>
              <a:rPr lang="en-US" sz="4400" dirty="0" smtClean="0"/>
              <a:t>Why Aren’t You Using DCIM?: Exploration of the Pros and Cons of DCIM</a:t>
            </a:r>
            <a:endParaRPr lang="en-US" sz="4400" b="1" dirty="0"/>
          </a:p>
        </p:txBody>
      </p:sp>
      <p:sp>
        <p:nvSpPr>
          <p:cNvPr id="3" name="Subtitle 2"/>
          <p:cNvSpPr>
            <a:spLocks noGrp="1"/>
          </p:cNvSpPr>
          <p:nvPr>
            <p:ph type="subTitle" idx="1"/>
          </p:nvPr>
        </p:nvSpPr>
        <p:spPr>
          <a:xfrm>
            <a:off x="666584" y="4186308"/>
            <a:ext cx="7822096" cy="2328789"/>
          </a:xfrm>
        </p:spPr>
        <p:txBody>
          <a:bodyPr>
            <a:normAutofit/>
          </a:bodyPr>
          <a:lstStyle/>
          <a:p>
            <a:r>
              <a:rPr lang="en-US" sz="1900" dirty="0" smtClean="0">
                <a:latin typeface="Tahoma" panose="020B0604030504040204" pitchFamily="34" charset="0"/>
              </a:rPr>
              <a:t>The explosion of DCIM offerings from vendors, DCIM definitions from analysts, and DCIM media coverage can leave people wondering what DCIM is and question how they might successfully select and implement a solution for the long term. This session will cover how to choose the most appropriate DCIM solution for your unique goals, what it takes to use DCIM to manage your data center effectively, and why DCIM implementations don’t always deliver on the initial promise.</a:t>
            </a:r>
          </a:p>
        </p:txBody>
      </p:sp>
      <p:sp>
        <p:nvSpPr>
          <p:cNvPr id="4" name="Subtitle 2"/>
          <p:cNvSpPr txBox="1">
            <a:spLocks/>
          </p:cNvSpPr>
          <p:nvPr/>
        </p:nvSpPr>
        <p:spPr>
          <a:xfrm>
            <a:off x="5852160" y="1524000"/>
            <a:ext cx="3230880" cy="47244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0" kern="1200">
                <a:solidFill>
                  <a:schemeClr val="bg1">
                    <a:lumMod val="50000"/>
                  </a:schemeClr>
                </a:solidFill>
                <a:latin typeface="Univers LT Std 47 Cn Lt" panose="020B0406020202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100000"/>
              </a:lnSpc>
              <a:spcBef>
                <a:spcPts val="0"/>
              </a:spcBef>
              <a:spcAft>
                <a:spcPts val="300"/>
              </a:spcAft>
              <a:buFont typeface="Arial" panose="020B0604020202020204" pitchFamily="34" charset="0"/>
              <a:buNone/>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2000" dirty="0" smtClean="0"/>
              <a:t>Oct. 20, 2014;  10:20 </a:t>
            </a:r>
            <a:r>
              <a:rPr lang="en-US" sz="2000" dirty="0"/>
              <a:t>– 11:20am</a:t>
            </a:r>
            <a:endParaRPr lang="en-US" sz="2000" dirty="0" smtClean="0"/>
          </a:p>
        </p:txBody>
      </p:sp>
    </p:spTree>
    <p:extLst>
      <p:ext uri="{BB962C8B-B14F-4D97-AF65-F5344CB8AC3E}">
        <p14:creationId xmlns:p14="http://schemas.microsoft.com/office/powerpoint/2010/main" val="3289848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IMPLEMENTING A DCIM SOLUTION</a:t>
            </a:r>
            <a:endParaRPr lang="en-US" dirty="0"/>
          </a:p>
        </p:txBody>
      </p:sp>
      <p:pic>
        <p:nvPicPr>
          <p:cNvPr id="3" name="Content Placeholder 3"/>
          <p:cNvPicPr>
            <a:picLocks/>
          </p:cNvPicPr>
          <p:nvPr/>
        </p:nvPicPr>
        <p:blipFill>
          <a:blip r:embed="rId2" cstate="email">
            <a:extLst>
              <a:ext uri="{28A0092B-C50C-407E-A947-70E740481C1C}">
                <a14:useLocalDpi xmlns:a14="http://schemas.microsoft.com/office/drawing/2010/main"/>
              </a:ext>
            </a:extLst>
          </a:blip>
          <a:stretch>
            <a:fillRect/>
          </a:stretch>
        </p:blipFill>
        <p:spPr bwMode="gray">
          <a:xfrm>
            <a:off x="489194" y="3731275"/>
            <a:ext cx="1997528" cy="258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7035750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2443" y="1244779"/>
            <a:ext cx="7886700" cy="689113"/>
          </a:xfrm>
        </p:spPr>
        <p:txBody>
          <a:bodyPr/>
          <a:lstStyle/>
          <a:p>
            <a:r>
              <a:rPr lang="en-US" dirty="0" smtClean="0"/>
              <a:t>Initial DCIM Deployment Process</a:t>
            </a:r>
            <a:endParaRPr lang="en-US" dirty="0"/>
          </a:p>
        </p:txBody>
      </p:sp>
      <p:sp>
        <p:nvSpPr>
          <p:cNvPr id="5" name="Flowchart: Process 4"/>
          <p:cNvSpPr/>
          <p:nvPr/>
        </p:nvSpPr>
        <p:spPr>
          <a:xfrm>
            <a:off x="215900" y="3479800"/>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Implementation Training / Consulting</a:t>
            </a:r>
            <a:endParaRPr lang="en-US" sz="1600" dirty="0">
              <a:solidFill>
                <a:schemeClr val="bg1"/>
              </a:solidFill>
            </a:endParaRPr>
          </a:p>
        </p:txBody>
      </p:sp>
      <p:sp>
        <p:nvSpPr>
          <p:cNvPr id="6" name="Flowchart: Process 5"/>
          <p:cNvSpPr/>
          <p:nvPr/>
        </p:nvSpPr>
        <p:spPr>
          <a:xfrm>
            <a:off x="2459567" y="3479800"/>
            <a:ext cx="1701800" cy="10668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System Configuration / Initial Site</a:t>
            </a:r>
            <a:endParaRPr lang="en-US" sz="1600" dirty="0">
              <a:solidFill>
                <a:schemeClr val="bg1"/>
              </a:solidFill>
            </a:endParaRPr>
          </a:p>
        </p:txBody>
      </p:sp>
      <p:sp>
        <p:nvSpPr>
          <p:cNvPr id="8" name="Flowchart: Process 7"/>
          <p:cNvSpPr/>
          <p:nvPr/>
        </p:nvSpPr>
        <p:spPr>
          <a:xfrm>
            <a:off x="4703234" y="3479800"/>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Data Import / Load</a:t>
            </a:r>
            <a:endParaRPr lang="en-US" sz="1600" dirty="0">
              <a:solidFill>
                <a:schemeClr val="bg1"/>
              </a:solidFill>
            </a:endParaRPr>
          </a:p>
        </p:txBody>
      </p:sp>
      <p:sp>
        <p:nvSpPr>
          <p:cNvPr id="9" name="Flowchart: Process 8"/>
          <p:cNvSpPr/>
          <p:nvPr/>
        </p:nvSpPr>
        <p:spPr>
          <a:xfrm>
            <a:off x="6946904" y="3496129"/>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Analytics*, Data </a:t>
            </a:r>
            <a:r>
              <a:rPr lang="en-US" sz="1600" dirty="0">
                <a:solidFill>
                  <a:schemeClr val="bg1"/>
                </a:solidFill>
              </a:rPr>
              <a:t>Validation / Physical Audit</a:t>
            </a:r>
          </a:p>
        </p:txBody>
      </p:sp>
      <p:sp>
        <p:nvSpPr>
          <p:cNvPr id="11" name="Flowchart: Process 10"/>
          <p:cNvSpPr/>
          <p:nvPr/>
        </p:nvSpPr>
        <p:spPr>
          <a:xfrm>
            <a:off x="4703234" y="1939474"/>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Training for Ops and Admin Staff</a:t>
            </a:r>
            <a:endParaRPr lang="en-US" sz="1600" dirty="0">
              <a:solidFill>
                <a:schemeClr val="bg1"/>
              </a:solidFill>
            </a:endParaRPr>
          </a:p>
        </p:txBody>
      </p:sp>
      <p:sp>
        <p:nvSpPr>
          <p:cNvPr id="12" name="Flowchart: Process 11"/>
          <p:cNvSpPr/>
          <p:nvPr/>
        </p:nvSpPr>
        <p:spPr>
          <a:xfrm>
            <a:off x="4703234" y="5054600"/>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Monitoring &amp; Interfaces*</a:t>
            </a:r>
            <a:endParaRPr lang="en-US" sz="1600" dirty="0">
              <a:solidFill>
                <a:schemeClr val="bg1"/>
              </a:solidFill>
            </a:endParaRPr>
          </a:p>
        </p:txBody>
      </p:sp>
      <p:sp>
        <p:nvSpPr>
          <p:cNvPr id="13" name="Right Arrow 12"/>
          <p:cNvSpPr/>
          <p:nvPr/>
        </p:nvSpPr>
        <p:spPr>
          <a:xfrm>
            <a:off x="1917700" y="3743325"/>
            <a:ext cx="541868" cy="53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4161366" y="3749675"/>
            <a:ext cx="541868" cy="53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6405036" y="3743325"/>
            <a:ext cx="541868" cy="53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ent Arrow 15"/>
          <p:cNvSpPr/>
          <p:nvPr/>
        </p:nvSpPr>
        <p:spPr>
          <a:xfrm>
            <a:off x="3189514" y="2111829"/>
            <a:ext cx="1513720" cy="137051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Bent Arrow 16"/>
          <p:cNvSpPr/>
          <p:nvPr/>
        </p:nvSpPr>
        <p:spPr>
          <a:xfrm flipV="1">
            <a:off x="3178026" y="4559300"/>
            <a:ext cx="1513720" cy="134003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Flowchart: Process 17"/>
          <p:cNvSpPr/>
          <p:nvPr/>
        </p:nvSpPr>
        <p:spPr>
          <a:xfrm>
            <a:off x="6946900" y="1928586"/>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Process Documentation and Delivery </a:t>
            </a:r>
            <a:r>
              <a:rPr lang="en-US" sz="1600" b="1" dirty="0" smtClean="0">
                <a:solidFill>
                  <a:schemeClr val="bg1"/>
                </a:solidFill>
              </a:rPr>
              <a:t>(Live)</a:t>
            </a:r>
            <a:r>
              <a:rPr lang="en-US" sz="1600" dirty="0" smtClean="0">
                <a:solidFill>
                  <a:schemeClr val="bg1"/>
                </a:solidFill>
              </a:rPr>
              <a:t>*</a:t>
            </a:r>
            <a:endParaRPr lang="en-US" sz="1600" dirty="0">
              <a:solidFill>
                <a:schemeClr val="bg1"/>
              </a:solidFill>
            </a:endParaRPr>
          </a:p>
        </p:txBody>
      </p:sp>
      <p:sp>
        <p:nvSpPr>
          <p:cNvPr id="19" name="Right Arrow 18"/>
          <p:cNvSpPr/>
          <p:nvPr/>
        </p:nvSpPr>
        <p:spPr>
          <a:xfrm rot="16200000">
            <a:off x="7563772" y="2978437"/>
            <a:ext cx="468056" cy="53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p:cNvSpPr/>
          <p:nvPr/>
        </p:nvSpPr>
        <p:spPr>
          <a:xfrm>
            <a:off x="6405032" y="2111829"/>
            <a:ext cx="541868" cy="53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841972" y="5075426"/>
            <a:ext cx="1484344" cy="338554"/>
          </a:xfrm>
          <a:prstGeom prst="rect">
            <a:avLst/>
          </a:prstGeom>
          <a:noFill/>
        </p:spPr>
        <p:txBody>
          <a:bodyPr wrap="square" rtlCol="0">
            <a:spAutoFit/>
          </a:bodyPr>
          <a:lstStyle/>
          <a:p>
            <a:r>
              <a:rPr lang="en-US" sz="1600" b="1" dirty="0" smtClean="0">
                <a:solidFill>
                  <a:schemeClr val="bg1">
                    <a:lumMod val="50000"/>
                  </a:schemeClr>
                </a:solidFill>
              </a:rPr>
              <a:t>* Likely phased</a:t>
            </a:r>
            <a:endParaRPr lang="en-US" sz="1600" b="1" dirty="0">
              <a:solidFill>
                <a:schemeClr val="bg1">
                  <a:lumMod val="50000"/>
                </a:schemeClr>
              </a:solidFill>
            </a:endParaRPr>
          </a:p>
        </p:txBody>
      </p:sp>
    </p:spTree>
    <p:extLst>
      <p:ext uri="{BB962C8B-B14F-4D97-AF65-F5344CB8AC3E}">
        <p14:creationId xmlns:p14="http://schemas.microsoft.com/office/powerpoint/2010/main" val="1930212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Expect?</a:t>
            </a:r>
            <a:endParaRPr lang="en-US" dirty="0"/>
          </a:p>
        </p:txBody>
      </p:sp>
      <p:sp>
        <p:nvSpPr>
          <p:cNvPr id="3" name="Content Placeholder 2"/>
          <p:cNvSpPr>
            <a:spLocks noGrp="1"/>
          </p:cNvSpPr>
          <p:nvPr>
            <p:ph idx="1"/>
          </p:nvPr>
        </p:nvSpPr>
        <p:spPr>
          <a:xfrm>
            <a:off x="668406" y="2653182"/>
            <a:ext cx="8185448" cy="3649394"/>
          </a:xfrm>
        </p:spPr>
        <p:txBody>
          <a:bodyPr>
            <a:normAutofit/>
          </a:bodyPr>
          <a:lstStyle/>
          <a:p>
            <a:r>
              <a:rPr lang="en-US" sz="2400" dirty="0" smtClean="0"/>
              <a:t>Make sure budget and ambition</a:t>
            </a:r>
          </a:p>
          <a:p>
            <a:pPr marL="0" indent="0">
              <a:buNone/>
            </a:pPr>
            <a:r>
              <a:rPr lang="en-US" sz="2400" dirty="0" smtClean="0"/>
              <a:t>     match</a:t>
            </a:r>
          </a:p>
          <a:p>
            <a:r>
              <a:rPr lang="en-US" sz="2400" dirty="0" smtClean="0"/>
              <a:t>Get help - even DIY DC’s</a:t>
            </a:r>
          </a:p>
          <a:p>
            <a:pPr lvl="1"/>
            <a:r>
              <a:rPr lang="en-US" dirty="0" smtClean="0"/>
              <a:t>Mistakes are expensive! </a:t>
            </a:r>
          </a:p>
          <a:p>
            <a:r>
              <a:rPr lang="en-US" sz="2400" dirty="0" smtClean="0"/>
              <a:t>Your data is not as good as you think!</a:t>
            </a:r>
          </a:p>
          <a:p>
            <a:r>
              <a:rPr lang="en-US" sz="2400" dirty="0" smtClean="0"/>
              <a:t>Some people won’t be happy</a:t>
            </a:r>
          </a:p>
          <a:p>
            <a:r>
              <a:rPr lang="en-US" sz="2400" dirty="0" smtClean="0"/>
              <a:t>Scope: be realistic, this is a journey</a:t>
            </a:r>
          </a:p>
          <a:p>
            <a:r>
              <a:rPr lang="en-US" sz="2400" dirty="0" smtClean="0"/>
              <a:t>It can be hard to be successful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6294" y="808873"/>
            <a:ext cx="4361020" cy="2180512"/>
          </a:xfrm>
          <a:prstGeom prst="rect">
            <a:avLst/>
          </a:prstGeom>
        </p:spPr>
      </p:pic>
    </p:spTree>
    <p:extLst>
      <p:ext uri="{BB962C8B-B14F-4D97-AF65-F5344CB8AC3E}">
        <p14:creationId xmlns:p14="http://schemas.microsoft.com/office/powerpoint/2010/main" val="39326902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Planning the initial site</a:t>
            </a:r>
            <a:endParaRPr lang="en-US" dirty="0"/>
          </a:p>
        </p:txBody>
      </p:sp>
      <p:sp>
        <p:nvSpPr>
          <p:cNvPr id="4" name="Content Placeholder 3"/>
          <p:cNvSpPr>
            <a:spLocks noGrp="1"/>
          </p:cNvSpPr>
          <p:nvPr>
            <p:ph idx="1"/>
          </p:nvPr>
        </p:nvSpPr>
        <p:spPr>
          <a:xfrm>
            <a:off x="2074126" y="2425147"/>
            <a:ext cx="6946782" cy="4107538"/>
          </a:xfrm>
        </p:spPr>
        <p:txBody>
          <a:bodyPr>
            <a:normAutofit fontScale="25000" lnSpcReduction="20000"/>
          </a:bodyPr>
          <a:lstStyle/>
          <a:p>
            <a:r>
              <a:rPr lang="en-US" sz="9600" dirty="0" smtClean="0"/>
              <a:t>Limit initial scope in breadth and in geography</a:t>
            </a:r>
          </a:p>
          <a:p>
            <a:pPr lvl="1"/>
            <a:r>
              <a:rPr lang="en-US" sz="7200" dirty="0" smtClean="0"/>
              <a:t>Money follows success</a:t>
            </a:r>
          </a:p>
          <a:p>
            <a:r>
              <a:rPr lang="en-US" sz="9600" dirty="0" smtClean="0"/>
              <a:t>Define who will use the system, work back from there:</a:t>
            </a:r>
          </a:p>
          <a:p>
            <a:pPr lvl="1"/>
            <a:r>
              <a:rPr lang="en-US" sz="7200" dirty="0" smtClean="0"/>
              <a:t>Outputs required</a:t>
            </a:r>
          </a:p>
          <a:p>
            <a:pPr lvl="1"/>
            <a:r>
              <a:rPr lang="en-US" sz="7200" dirty="0" smtClean="0"/>
              <a:t>High level work processes</a:t>
            </a:r>
          </a:p>
          <a:p>
            <a:pPr lvl="1"/>
            <a:r>
              <a:rPr lang="en-US" sz="7200" dirty="0" smtClean="0"/>
              <a:t>Interfaces &amp; Monitoring (sensors)</a:t>
            </a:r>
          </a:p>
          <a:p>
            <a:pPr lvl="1"/>
            <a:r>
              <a:rPr lang="en-US" sz="7200" dirty="0" smtClean="0"/>
              <a:t>Document system config needs </a:t>
            </a:r>
          </a:p>
          <a:p>
            <a:r>
              <a:rPr lang="en-US" sz="9600" dirty="0" smtClean="0"/>
              <a:t>Confirm data sources, be honest about quality</a:t>
            </a:r>
          </a:p>
          <a:p>
            <a:pPr lvl="1"/>
            <a:r>
              <a:rPr lang="en-US" sz="7200" dirty="0" smtClean="0"/>
              <a:t>Physical audit requirements?</a:t>
            </a:r>
          </a:p>
          <a:p>
            <a:r>
              <a:rPr lang="en-US" sz="9600" dirty="0" smtClean="0"/>
              <a:t>Configure: </a:t>
            </a:r>
          </a:p>
          <a:p>
            <a:pPr lvl="1"/>
            <a:r>
              <a:rPr lang="en-US" sz="7200" dirty="0"/>
              <a:t>D</a:t>
            </a:r>
            <a:r>
              <a:rPr lang="en-US" sz="7200" dirty="0" smtClean="0"/>
              <a:t>ata elements, equipment in environment &amp; template, security, etc.</a:t>
            </a:r>
          </a:p>
          <a:p>
            <a:pPr lvl="1"/>
            <a:r>
              <a:rPr lang="en-US" sz="7200" dirty="0" smtClean="0"/>
              <a:t>Include planned interfaces and monitoring</a:t>
            </a:r>
          </a:p>
          <a:p>
            <a:endParaRPr lang="en-US" dirty="0" smtClean="0"/>
          </a:p>
        </p:txBody>
      </p:sp>
      <p:sp>
        <p:nvSpPr>
          <p:cNvPr id="5" name="Flowchart: Process 4"/>
          <p:cNvSpPr/>
          <p:nvPr/>
        </p:nvSpPr>
        <p:spPr>
          <a:xfrm>
            <a:off x="171296" y="2721517"/>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Implementation Training / Consulting</a:t>
            </a:r>
            <a:endParaRPr lang="en-US" sz="1600" dirty="0">
              <a:solidFill>
                <a:schemeClr val="bg1"/>
              </a:solidFill>
            </a:endParaRPr>
          </a:p>
        </p:txBody>
      </p:sp>
      <p:sp>
        <p:nvSpPr>
          <p:cNvPr id="6" name="Flowchart: Process 5"/>
          <p:cNvSpPr/>
          <p:nvPr/>
        </p:nvSpPr>
        <p:spPr>
          <a:xfrm>
            <a:off x="171296" y="4394200"/>
            <a:ext cx="1701800" cy="10668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System Configuration / Initial Site</a:t>
            </a:r>
            <a:endParaRPr lang="en-US" sz="1600" dirty="0">
              <a:solidFill>
                <a:schemeClr val="bg1"/>
              </a:solidFill>
            </a:endParaRPr>
          </a:p>
        </p:txBody>
      </p:sp>
    </p:spTree>
    <p:extLst>
      <p:ext uri="{BB962C8B-B14F-4D97-AF65-F5344CB8AC3E}">
        <p14:creationId xmlns:p14="http://schemas.microsoft.com/office/powerpoint/2010/main" val="15520816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Tricky Bits</a:t>
            </a:r>
            <a:endParaRPr lang="en-US" dirty="0"/>
          </a:p>
        </p:txBody>
      </p:sp>
      <p:sp>
        <p:nvSpPr>
          <p:cNvPr id="4" name="Content Placeholder 3"/>
          <p:cNvSpPr>
            <a:spLocks noGrp="1"/>
          </p:cNvSpPr>
          <p:nvPr>
            <p:ph idx="1"/>
          </p:nvPr>
        </p:nvSpPr>
        <p:spPr>
          <a:xfrm>
            <a:off x="2107580" y="2249307"/>
            <a:ext cx="6623182" cy="4239422"/>
          </a:xfrm>
        </p:spPr>
        <p:txBody>
          <a:bodyPr>
            <a:noAutofit/>
          </a:bodyPr>
          <a:lstStyle/>
          <a:p>
            <a:r>
              <a:rPr lang="en-US" sz="2400" dirty="0" smtClean="0"/>
              <a:t>Data import can take a significant amount of planning</a:t>
            </a:r>
          </a:p>
          <a:p>
            <a:pPr lvl="1"/>
            <a:r>
              <a:rPr lang="en-US" sz="1800" dirty="0" smtClean="0"/>
              <a:t>Often once imported you will be live</a:t>
            </a:r>
          </a:p>
          <a:p>
            <a:pPr lvl="1"/>
            <a:r>
              <a:rPr lang="en-US" sz="1800" dirty="0" smtClean="0"/>
              <a:t>Only import (and plan to collect) data that is actually useful</a:t>
            </a:r>
          </a:p>
          <a:p>
            <a:r>
              <a:rPr lang="en-US" sz="2400" dirty="0" smtClean="0"/>
              <a:t>Training needs to happen to ensure everyone is ready. </a:t>
            </a:r>
          </a:p>
          <a:p>
            <a:pPr lvl="1"/>
            <a:r>
              <a:rPr lang="en-US" sz="1800" dirty="0" smtClean="0"/>
              <a:t>Implementation plans drive who needs training</a:t>
            </a:r>
          </a:p>
          <a:p>
            <a:r>
              <a:rPr lang="en-US" sz="2400" dirty="0" smtClean="0"/>
              <a:t>Keep monitoring and interfaces to a minimum at first since they are more complex than they appear. </a:t>
            </a:r>
            <a:endParaRPr lang="en-US" sz="2400" dirty="0"/>
          </a:p>
        </p:txBody>
      </p:sp>
      <p:sp>
        <p:nvSpPr>
          <p:cNvPr id="5" name="Flowchart: Process 4"/>
          <p:cNvSpPr/>
          <p:nvPr/>
        </p:nvSpPr>
        <p:spPr>
          <a:xfrm>
            <a:off x="153536" y="3825488"/>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Data Import / Load</a:t>
            </a:r>
            <a:endParaRPr lang="en-US" sz="1600" dirty="0">
              <a:solidFill>
                <a:schemeClr val="bg1"/>
              </a:solidFill>
            </a:endParaRPr>
          </a:p>
        </p:txBody>
      </p:sp>
      <p:sp>
        <p:nvSpPr>
          <p:cNvPr id="7" name="Flowchart: Process 6"/>
          <p:cNvSpPr/>
          <p:nvPr/>
        </p:nvSpPr>
        <p:spPr>
          <a:xfrm>
            <a:off x="153536" y="2285162"/>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Training for Ops and Admin Staff</a:t>
            </a:r>
            <a:endParaRPr lang="en-US" sz="1600" dirty="0">
              <a:solidFill>
                <a:schemeClr val="bg1"/>
              </a:solidFill>
            </a:endParaRPr>
          </a:p>
        </p:txBody>
      </p:sp>
      <p:sp>
        <p:nvSpPr>
          <p:cNvPr id="8" name="Flowchart: Process 7"/>
          <p:cNvSpPr/>
          <p:nvPr/>
        </p:nvSpPr>
        <p:spPr>
          <a:xfrm>
            <a:off x="153536" y="5400288"/>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Monitoring &amp; Interfaces*</a:t>
            </a:r>
            <a:endParaRPr lang="en-US" sz="1600" dirty="0">
              <a:solidFill>
                <a:schemeClr val="bg1"/>
              </a:solidFill>
            </a:endParaRPr>
          </a:p>
        </p:txBody>
      </p:sp>
    </p:spTree>
    <p:extLst>
      <p:ext uri="{BB962C8B-B14F-4D97-AF65-F5344CB8AC3E}">
        <p14:creationId xmlns:p14="http://schemas.microsoft.com/office/powerpoint/2010/main" val="42435236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Going Live</a:t>
            </a:r>
            <a:endParaRPr lang="en-US" dirty="0"/>
          </a:p>
        </p:txBody>
      </p:sp>
      <p:sp>
        <p:nvSpPr>
          <p:cNvPr id="4" name="Content Placeholder 3"/>
          <p:cNvSpPr>
            <a:spLocks noGrp="1"/>
          </p:cNvSpPr>
          <p:nvPr>
            <p:ph idx="1"/>
          </p:nvPr>
        </p:nvSpPr>
        <p:spPr>
          <a:xfrm>
            <a:off x="2107580" y="2583403"/>
            <a:ext cx="6447525" cy="3751815"/>
          </a:xfrm>
        </p:spPr>
        <p:txBody>
          <a:bodyPr>
            <a:noAutofit/>
          </a:bodyPr>
          <a:lstStyle/>
          <a:p>
            <a:r>
              <a:rPr lang="en-US" sz="2400" dirty="0" smtClean="0"/>
              <a:t>Success or possibly months of problems depend on how well people are trained and how integrated DCIM is into the site processes.</a:t>
            </a:r>
          </a:p>
          <a:p>
            <a:r>
              <a:rPr lang="en-US" sz="2400" dirty="0" smtClean="0"/>
              <a:t>Reporting and other outputs are refined and used</a:t>
            </a:r>
          </a:p>
          <a:p>
            <a:pPr lvl="1"/>
            <a:r>
              <a:rPr lang="en-US" sz="1800" dirty="0" smtClean="0"/>
              <a:t>Visible use keeps people honest</a:t>
            </a:r>
          </a:p>
          <a:p>
            <a:r>
              <a:rPr lang="en-US" sz="2400" dirty="0" smtClean="0"/>
              <a:t>Data quality often requires physical audits</a:t>
            </a:r>
          </a:p>
          <a:p>
            <a:pPr lvl="1"/>
            <a:r>
              <a:rPr lang="en-US" sz="1800" dirty="0" smtClean="0"/>
              <a:t>But is not an excuse not to be live</a:t>
            </a:r>
            <a:endParaRPr lang="en-US" sz="1800" dirty="0"/>
          </a:p>
        </p:txBody>
      </p:sp>
      <p:sp>
        <p:nvSpPr>
          <p:cNvPr id="7" name="Flowchart: Process 6"/>
          <p:cNvSpPr/>
          <p:nvPr/>
        </p:nvSpPr>
        <p:spPr>
          <a:xfrm>
            <a:off x="180344" y="4523922"/>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Analytics*, Data </a:t>
            </a:r>
            <a:r>
              <a:rPr lang="en-US" sz="1600" dirty="0">
                <a:solidFill>
                  <a:schemeClr val="bg1"/>
                </a:solidFill>
              </a:rPr>
              <a:t>Validation / Physical Audit</a:t>
            </a:r>
          </a:p>
        </p:txBody>
      </p:sp>
      <p:sp>
        <p:nvSpPr>
          <p:cNvPr id="8" name="Flowchart: Process 7"/>
          <p:cNvSpPr/>
          <p:nvPr/>
        </p:nvSpPr>
        <p:spPr>
          <a:xfrm>
            <a:off x="180340" y="2956379"/>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Process Documentation and Delivery </a:t>
            </a:r>
            <a:r>
              <a:rPr lang="en-US" sz="1600" b="1" dirty="0" smtClean="0">
                <a:solidFill>
                  <a:schemeClr val="bg1"/>
                </a:solidFill>
              </a:rPr>
              <a:t>(Live)</a:t>
            </a:r>
            <a:r>
              <a:rPr lang="en-US" sz="1600" dirty="0" smtClean="0">
                <a:solidFill>
                  <a:schemeClr val="bg1"/>
                </a:solidFill>
              </a:rPr>
              <a:t>*</a:t>
            </a:r>
            <a:endParaRPr lang="en-US" sz="1600" dirty="0">
              <a:solidFill>
                <a:schemeClr val="bg1"/>
              </a:solidFill>
            </a:endParaRPr>
          </a:p>
        </p:txBody>
      </p:sp>
    </p:spTree>
    <p:extLst>
      <p:ext uri="{BB962C8B-B14F-4D97-AF65-F5344CB8AC3E}">
        <p14:creationId xmlns:p14="http://schemas.microsoft.com/office/powerpoint/2010/main" val="3292863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DCIM JOURNEY</a:t>
            </a:r>
            <a:endParaRPr lang="en-US" dirty="0"/>
          </a:p>
        </p:txBody>
      </p:sp>
    </p:spTree>
    <p:extLst>
      <p:ext uri="{BB962C8B-B14F-4D97-AF65-F5344CB8AC3E}">
        <p14:creationId xmlns:p14="http://schemas.microsoft.com/office/powerpoint/2010/main" val="16608842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8406" y="1329585"/>
            <a:ext cx="7886700" cy="689113"/>
          </a:xfrm>
        </p:spPr>
        <p:txBody>
          <a:bodyPr/>
          <a:lstStyle/>
          <a:p>
            <a:r>
              <a:rPr lang="en-US" dirty="0" smtClean="0"/>
              <a:t>DCIM Ecosystem Interfaces</a:t>
            </a:r>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411" y="1908271"/>
            <a:ext cx="8049592" cy="486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53671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2443" y="1244779"/>
            <a:ext cx="7886700" cy="689113"/>
          </a:xfrm>
        </p:spPr>
        <p:txBody>
          <a:bodyPr/>
          <a:lstStyle/>
          <a:p>
            <a:r>
              <a:rPr lang="en-US" dirty="0" smtClean="0"/>
              <a:t>DCIM Journey – Rollout to sites</a:t>
            </a:r>
            <a:endParaRPr lang="en-US" dirty="0"/>
          </a:p>
        </p:txBody>
      </p:sp>
      <p:sp>
        <p:nvSpPr>
          <p:cNvPr id="5" name="Flowchart: Process 4"/>
          <p:cNvSpPr/>
          <p:nvPr/>
        </p:nvSpPr>
        <p:spPr>
          <a:xfrm>
            <a:off x="215900" y="3479800"/>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Roll Out Planning</a:t>
            </a:r>
            <a:endParaRPr lang="en-US" sz="1600" dirty="0">
              <a:solidFill>
                <a:schemeClr val="bg1"/>
              </a:solidFill>
            </a:endParaRPr>
          </a:p>
        </p:txBody>
      </p:sp>
      <p:sp>
        <p:nvSpPr>
          <p:cNvPr id="6" name="Flowchart: Process 5"/>
          <p:cNvSpPr/>
          <p:nvPr/>
        </p:nvSpPr>
        <p:spPr>
          <a:xfrm>
            <a:off x="2459567" y="3479800"/>
            <a:ext cx="1701800" cy="10668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Refine System Configuration</a:t>
            </a:r>
            <a:endParaRPr lang="en-US" sz="1600" dirty="0">
              <a:solidFill>
                <a:schemeClr val="bg1"/>
              </a:solidFill>
            </a:endParaRPr>
          </a:p>
        </p:txBody>
      </p:sp>
      <p:sp>
        <p:nvSpPr>
          <p:cNvPr id="8" name="Flowchart: Process 7"/>
          <p:cNvSpPr/>
          <p:nvPr/>
        </p:nvSpPr>
        <p:spPr>
          <a:xfrm>
            <a:off x="4703234" y="3479800"/>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Site Data Import / Load</a:t>
            </a:r>
            <a:endParaRPr lang="en-US" sz="1600" dirty="0">
              <a:solidFill>
                <a:schemeClr val="bg1"/>
              </a:solidFill>
            </a:endParaRPr>
          </a:p>
        </p:txBody>
      </p:sp>
      <p:sp>
        <p:nvSpPr>
          <p:cNvPr id="9" name="Flowchart: Process 8"/>
          <p:cNvSpPr/>
          <p:nvPr/>
        </p:nvSpPr>
        <p:spPr>
          <a:xfrm>
            <a:off x="6946904" y="3496129"/>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Refine Analytics*, Data </a:t>
            </a:r>
            <a:r>
              <a:rPr lang="en-US" sz="1600" dirty="0">
                <a:solidFill>
                  <a:schemeClr val="bg1"/>
                </a:solidFill>
              </a:rPr>
              <a:t>Validation / Physical Audit</a:t>
            </a:r>
          </a:p>
        </p:txBody>
      </p:sp>
      <p:sp>
        <p:nvSpPr>
          <p:cNvPr id="11" name="Flowchart: Process 10"/>
          <p:cNvSpPr/>
          <p:nvPr/>
        </p:nvSpPr>
        <p:spPr>
          <a:xfrm>
            <a:off x="4703234" y="1939474"/>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Training for Ops and Admin Staff</a:t>
            </a:r>
            <a:endParaRPr lang="en-US" sz="1600" dirty="0">
              <a:solidFill>
                <a:schemeClr val="bg1"/>
              </a:solidFill>
            </a:endParaRPr>
          </a:p>
        </p:txBody>
      </p:sp>
      <p:sp>
        <p:nvSpPr>
          <p:cNvPr id="12" name="Flowchart: Process 11"/>
          <p:cNvSpPr/>
          <p:nvPr/>
        </p:nvSpPr>
        <p:spPr>
          <a:xfrm>
            <a:off x="4703234" y="5054600"/>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Site Monitoring</a:t>
            </a:r>
            <a:endParaRPr lang="en-US" sz="1600" dirty="0">
              <a:solidFill>
                <a:schemeClr val="bg1"/>
              </a:solidFill>
            </a:endParaRPr>
          </a:p>
        </p:txBody>
      </p:sp>
      <p:sp>
        <p:nvSpPr>
          <p:cNvPr id="13" name="Right Arrow 12"/>
          <p:cNvSpPr/>
          <p:nvPr/>
        </p:nvSpPr>
        <p:spPr>
          <a:xfrm>
            <a:off x="1917700" y="3743325"/>
            <a:ext cx="541868" cy="53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4161366" y="3749675"/>
            <a:ext cx="541868" cy="53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6405036" y="3743325"/>
            <a:ext cx="541868" cy="53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ent Arrow 15"/>
          <p:cNvSpPr/>
          <p:nvPr/>
        </p:nvSpPr>
        <p:spPr>
          <a:xfrm>
            <a:off x="3189514" y="2111829"/>
            <a:ext cx="1513720" cy="137051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Bent Arrow 16"/>
          <p:cNvSpPr/>
          <p:nvPr/>
        </p:nvSpPr>
        <p:spPr>
          <a:xfrm flipV="1">
            <a:off x="3178026" y="4559300"/>
            <a:ext cx="1513720" cy="134003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Flowchart: Process 17"/>
          <p:cNvSpPr/>
          <p:nvPr/>
        </p:nvSpPr>
        <p:spPr>
          <a:xfrm>
            <a:off x="6946900" y="1928586"/>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Refine Process Documentation Deliver site Live*</a:t>
            </a:r>
            <a:endParaRPr lang="en-US" sz="1600" dirty="0">
              <a:solidFill>
                <a:schemeClr val="bg1"/>
              </a:solidFill>
            </a:endParaRPr>
          </a:p>
        </p:txBody>
      </p:sp>
      <p:sp>
        <p:nvSpPr>
          <p:cNvPr id="19" name="Right Arrow 18"/>
          <p:cNvSpPr/>
          <p:nvPr/>
        </p:nvSpPr>
        <p:spPr>
          <a:xfrm rot="16200000">
            <a:off x="7563772" y="2978437"/>
            <a:ext cx="468056" cy="53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p:cNvSpPr/>
          <p:nvPr/>
        </p:nvSpPr>
        <p:spPr>
          <a:xfrm>
            <a:off x="6405032" y="2111829"/>
            <a:ext cx="541868" cy="53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841971" y="5075426"/>
            <a:ext cx="2302029" cy="338554"/>
          </a:xfrm>
          <a:prstGeom prst="rect">
            <a:avLst/>
          </a:prstGeom>
          <a:noFill/>
        </p:spPr>
        <p:txBody>
          <a:bodyPr wrap="square" rtlCol="0">
            <a:spAutoFit/>
          </a:bodyPr>
          <a:lstStyle/>
          <a:p>
            <a:r>
              <a:rPr lang="en-US" sz="1600" b="1" dirty="0" smtClean="0">
                <a:solidFill>
                  <a:schemeClr val="bg1">
                    <a:lumMod val="50000"/>
                  </a:schemeClr>
                </a:solidFill>
              </a:rPr>
              <a:t>* Likely phased</a:t>
            </a:r>
            <a:endParaRPr lang="en-US" sz="1600" b="1" dirty="0">
              <a:solidFill>
                <a:schemeClr val="bg1">
                  <a:lumMod val="50000"/>
                </a:schemeClr>
              </a:solidFill>
            </a:endParaRPr>
          </a:p>
        </p:txBody>
      </p:sp>
    </p:spTree>
    <p:extLst>
      <p:ext uri="{BB962C8B-B14F-4D97-AF65-F5344CB8AC3E}">
        <p14:creationId xmlns:p14="http://schemas.microsoft.com/office/powerpoint/2010/main" val="1448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6"/>
                                        </p:tgtEl>
                                        <p:attrNameLst>
                                          <p:attrName>fillcolor</p:attrName>
                                        </p:attrNameLst>
                                      </p:cBhvr>
                                      <p:to>
                                        <a:schemeClr val="accent2"/>
                                      </p:to>
                                    </p:animClr>
                                    <p:set>
                                      <p:cBhvr>
                                        <p:cTn id="11" dur="2000" fill="hold"/>
                                        <p:tgtEl>
                                          <p:spTgt spid="6"/>
                                        </p:tgtEl>
                                        <p:attrNameLst>
                                          <p:attrName>fill.type</p:attrName>
                                        </p:attrNameLst>
                                      </p:cBhvr>
                                      <p:to>
                                        <p:strVal val="solid"/>
                                      </p:to>
                                    </p:set>
                                    <p:set>
                                      <p:cBhvr>
                                        <p:cTn id="12" dur="2000" fill="hold"/>
                                        <p:tgtEl>
                                          <p:spTgt spid="6"/>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1"/>
                                        </p:tgtEl>
                                        <p:attrNameLst>
                                          <p:attrName>fillcolor</p:attrName>
                                        </p:attrNameLst>
                                      </p:cBhvr>
                                      <p:to>
                                        <a:schemeClr val="accent2"/>
                                      </p:to>
                                    </p:animClr>
                                    <p:set>
                                      <p:cBhvr>
                                        <p:cTn id="17" dur="2000" fill="hold"/>
                                        <p:tgtEl>
                                          <p:spTgt spid="11"/>
                                        </p:tgtEl>
                                        <p:attrNameLst>
                                          <p:attrName>fill.type</p:attrName>
                                        </p:attrNameLst>
                                      </p:cBhvr>
                                      <p:to>
                                        <p:strVal val="solid"/>
                                      </p:to>
                                    </p:set>
                                    <p:set>
                                      <p:cBhvr>
                                        <p:cTn id="18" dur="2000" fill="hold"/>
                                        <p:tgtEl>
                                          <p:spTgt spid="11"/>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8"/>
                                        </p:tgtEl>
                                        <p:attrNameLst>
                                          <p:attrName>fillcolor</p:attrName>
                                        </p:attrNameLst>
                                      </p:cBhvr>
                                      <p:to>
                                        <a:schemeClr val="accent2"/>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12"/>
                                        </p:tgtEl>
                                        <p:attrNameLst>
                                          <p:attrName>fillcolor</p:attrName>
                                        </p:attrNameLst>
                                      </p:cBhvr>
                                      <p:to>
                                        <a:schemeClr val="accent2"/>
                                      </p:to>
                                    </p:animClr>
                                    <p:set>
                                      <p:cBhvr>
                                        <p:cTn id="25" dur="2000" fill="hold"/>
                                        <p:tgtEl>
                                          <p:spTgt spid="12"/>
                                        </p:tgtEl>
                                        <p:attrNameLst>
                                          <p:attrName>fill.type</p:attrName>
                                        </p:attrNameLst>
                                      </p:cBhvr>
                                      <p:to>
                                        <p:strVal val="solid"/>
                                      </p:to>
                                    </p:set>
                                    <p:set>
                                      <p:cBhvr>
                                        <p:cTn id="26" dur="2000" fill="hold"/>
                                        <p:tgtEl>
                                          <p:spTgt spid="12"/>
                                        </p:tgtEl>
                                        <p:attrNameLst>
                                          <p:attrName>fill.on</p:attrName>
                                        </p:attrNameLst>
                                      </p:cBhvr>
                                      <p:to>
                                        <p:strVal val="true"/>
                                      </p:to>
                                    </p:set>
                                  </p:childTnLst>
                                </p:cTn>
                              </p:par>
                              <p:par>
                                <p:cTn id="27" presetID="1" presetClass="emph" presetSubtype="2" fill="hold" grpId="0" nodeType="withEffect">
                                  <p:stCondLst>
                                    <p:cond delay="0"/>
                                  </p:stCondLst>
                                  <p:childTnLst>
                                    <p:animClr clrSpc="rgb" dir="cw">
                                      <p:cBhvr>
                                        <p:cTn id="28" dur="2000" fill="hold"/>
                                        <p:tgtEl>
                                          <p:spTgt spid="5"/>
                                        </p:tgtEl>
                                        <p:attrNameLst>
                                          <p:attrName>fillcolor</p:attrName>
                                        </p:attrNameLst>
                                      </p:cBhvr>
                                      <p:to>
                                        <a:srgbClr val="5B9BD5"/>
                                      </p:to>
                                    </p:animClr>
                                    <p:set>
                                      <p:cBhvr>
                                        <p:cTn id="29" dur="2000" fill="hold"/>
                                        <p:tgtEl>
                                          <p:spTgt spid="5"/>
                                        </p:tgtEl>
                                        <p:attrNameLst>
                                          <p:attrName>fill.type</p:attrName>
                                        </p:attrNameLst>
                                      </p:cBhvr>
                                      <p:to>
                                        <p:strVal val="solid"/>
                                      </p:to>
                                    </p:set>
                                    <p:set>
                                      <p:cBhvr>
                                        <p:cTn id="30" dur="2000" fill="hold"/>
                                        <p:tgtEl>
                                          <p:spTgt spid="5"/>
                                        </p:tgtEl>
                                        <p:attrNameLst>
                                          <p:attrName>fill.on</p:attrName>
                                        </p:attrNameLst>
                                      </p:cBhvr>
                                      <p:to>
                                        <p:strVal val="true"/>
                                      </p:to>
                                    </p:set>
                                  </p:childTnLst>
                                </p:cTn>
                              </p:par>
                              <p:par>
                                <p:cTn id="31" presetID="1" presetClass="emph" presetSubtype="2" fill="hold" grpId="0" nodeType="withEffect">
                                  <p:stCondLst>
                                    <p:cond delay="0"/>
                                  </p:stCondLst>
                                  <p:childTnLst>
                                    <p:animClr clrSpc="rgb" dir="cw">
                                      <p:cBhvr>
                                        <p:cTn id="32" dur="2000" fill="hold"/>
                                        <p:tgtEl>
                                          <p:spTgt spid="6"/>
                                        </p:tgtEl>
                                        <p:attrNameLst>
                                          <p:attrName>fillcolor</p:attrName>
                                        </p:attrNameLst>
                                      </p:cBhvr>
                                      <p:to>
                                        <a:srgbClr val="5B9BD5"/>
                                      </p:to>
                                    </p:animClr>
                                    <p:set>
                                      <p:cBhvr>
                                        <p:cTn id="33" dur="2000" fill="hold"/>
                                        <p:tgtEl>
                                          <p:spTgt spid="6"/>
                                        </p:tgtEl>
                                        <p:attrNameLst>
                                          <p:attrName>fill.type</p:attrName>
                                        </p:attrNameLst>
                                      </p:cBhvr>
                                      <p:to>
                                        <p:strVal val="solid"/>
                                      </p:to>
                                    </p:set>
                                    <p:set>
                                      <p:cBhvr>
                                        <p:cTn id="34" dur="2000" fill="hold"/>
                                        <p:tgtEl>
                                          <p:spTgt spid="6"/>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8"/>
                                        </p:tgtEl>
                                        <p:attrNameLst>
                                          <p:attrName>fillcolor</p:attrName>
                                        </p:attrNameLst>
                                      </p:cBhvr>
                                      <p:to>
                                        <a:schemeClr val="accent2"/>
                                      </p:to>
                                    </p:animClr>
                                    <p:set>
                                      <p:cBhvr>
                                        <p:cTn id="39" dur="2000" fill="hold"/>
                                        <p:tgtEl>
                                          <p:spTgt spid="18"/>
                                        </p:tgtEl>
                                        <p:attrNameLst>
                                          <p:attrName>fill.type</p:attrName>
                                        </p:attrNameLst>
                                      </p:cBhvr>
                                      <p:to>
                                        <p:strVal val="solid"/>
                                      </p:to>
                                    </p:set>
                                    <p:set>
                                      <p:cBhvr>
                                        <p:cTn id="40" dur="2000" fill="hold"/>
                                        <p:tgtEl>
                                          <p:spTgt spid="18"/>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2000" fill="hold"/>
                                        <p:tgtEl>
                                          <p:spTgt spid="9"/>
                                        </p:tgtEl>
                                        <p:attrNameLst>
                                          <p:attrName>fillcolor</p:attrName>
                                        </p:attrNameLst>
                                      </p:cBhvr>
                                      <p:to>
                                        <a:schemeClr val="accent2"/>
                                      </p:to>
                                    </p:animClr>
                                    <p:set>
                                      <p:cBhvr>
                                        <p:cTn id="43" dur="2000" fill="hold"/>
                                        <p:tgtEl>
                                          <p:spTgt spid="9"/>
                                        </p:tgtEl>
                                        <p:attrNameLst>
                                          <p:attrName>fill.type</p:attrName>
                                        </p:attrNameLst>
                                      </p:cBhvr>
                                      <p:to>
                                        <p:strVal val="solid"/>
                                      </p:to>
                                    </p:set>
                                    <p:set>
                                      <p:cBhvr>
                                        <p:cTn id="44" dur="2000" fill="hold"/>
                                        <p:tgtEl>
                                          <p:spTgt spid="9"/>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2000" fill="hold"/>
                                        <p:tgtEl>
                                          <p:spTgt spid="11"/>
                                        </p:tgtEl>
                                        <p:attrNameLst>
                                          <p:attrName>fillcolor</p:attrName>
                                        </p:attrNameLst>
                                      </p:cBhvr>
                                      <p:to>
                                        <a:srgbClr val="5B9BD5"/>
                                      </p:to>
                                    </p:animClr>
                                    <p:set>
                                      <p:cBhvr>
                                        <p:cTn id="47" dur="2000" fill="hold"/>
                                        <p:tgtEl>
                                          <p:spTgt spid="11"/>
                                        </p:tgtEl>
                                        <p:attrNameLst>
                                          <p:attrName>fill.type</p:attrName>
                                        </p:attrNameLst>
                                      </p:cBhvr>
                                      <p:to>
                                        <p:strVal val="solid"/>
                                      </p:to>
                                    </p:set>
                                    <p:set>
                                      <p:cBhvr>
                                        <p:cTn id="48" dur="2000" fill="hold"/>
                                        <p:tgtEl>
                                          <p:spTgt spid="11"/>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8"/>
                                        </p:tgtEl>
                                        <p:attrNameLst>
                                          <p:attrName>fillcolor</p:attrName>
                                        </p:attrNameLst>
                                      </p:cBhvr>
                                      <p:to>
                                        <a:srgbClr val="5B9BD5"/>
                                      </p:to>
                                    </p:animClr>
                                    <p:set>
                                      <p:cBhvr>
                                        <p:cTn id="51" dur="2000" fill="hold"/>
                                        <p:tgtEl>
                                          <p:spTgt spid="8"/>
                                        </p:tgtEl>
                                        <p:attrNameLst>
                                          <p:attrName>fill.type</p:attrName>
                                        </p:attrNameLst>
                                      </p:cBhvr>
                                      <p:to>
                                        <p:strVal val="solid"/>
                                      </p:to>
                                    </p:set>
                                    <p:set>
                                      <p:cBhvr>
                                        <p:cTn id="52" dur="2000" fill="hold"/>
                                        <p:tgtEl>
                                          <p:spTgt spid="8"/>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2"/>
                                        </p:tgtEl>
                                        <p:attrNameLst>
                                          <p:attrName>fillcolor</p:attrName>
                                        </p:attrNameLst>
                                      </p:cBhvr>
                                      <p:to>
                                        <a:srgbClr val="5B9BD5"/>
                                      </p:to>
                                    </p:animClr>
                                    <p:set>
                                      <p:cBhvr>
                                        <p:cTn id="55" dur="2000" fill="hold"/>
                                        <p:tgtEl>
                                          <p:spTgt spid="12"/>
                                        </p:tgtEl>
                                        <p:attrNameLst>
                                          <p:attrName>fill.type</p:attrName>
                                        </p:attrNameLst>
                                      </p:cBhvr>
                                      <p:to>
                                        <p:strVal val="solid"/>
                                      </p:to>
                                    </p:set>
                                    <p:set>
                                      <p:cBhvr>
                                        <p:cTn id="56" dur="2000" fill="hold"/>
                                        <p:tgtEl>
                                          <p:spTgt spid="12"/>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8"/>
                                        </p:tgtEl>
                                        <p:attrNameLst>
                                          <p:attrName>fillcolor</p:attrName>
                                        </p:attrNameLst>
                                      </p:cBhvr>
                                      <p:to>
                                        <a:srgbClr val="5B9BD5"/>
                                      </p:to>
                                    </p:animClr>
                                    <p:set>
                                      <p:cBhvr>
                                        <p:cTn id="61" dur="2000" fill="hold"/>
                                        <p:tgtEl>
                                          <p:spTgt spid="18"/>
                                        </p:tgtEl>
                                        <p:attrNameLst>
                                          <p:attrName>fill.type</p:attrName>
                                        </p:attrNameLst>
                                      </p:cBhvr>
                                      <p:to>
                                        <p:strVal val="solid"/>
                                      </p:to>
                                    </p:set>
                                    <p:set>
                                      <p:cBhvr>
                                        <p:cTn id="62" dur="2000" fill="hold"/>
                                        <p:tgtEl>
                                          <p:spTgt spid="18"/>
                                        </p:tgtEl>
                                        <p:attrNameLst>
                                          <p:attrName>fill.on</p:attrName>
                                        </p:attrNameLst>
                                      </p:cBhvr>
                                      <p:to>
                                        <p:strVal val="true"/>
                                      </p:to>
                                    </p:set>
                                  </p:childTnLst>
                                </p:cTn>
                              </p:par>
                              <p:par>
                                <p:cTn id="63" presetID="1" presetClass="emph" presetSubtype="2" fill="hold" nodeType="withEffect">
                                  <p:stCondLst>
                                    <p:cond delay="0"/>
                                  </p:stCondLst>
                                  <p:childTnLst>
                                    <p:animClr clrSpc="rgb" dir="cw">
                                      <p:cBhvr>
                                        <p:cTn id="64" dur="2000" fill="hold"/>
                                        <p:tgtEl>
                                          <p:spTgt spid="9"/>
                                        </p:tgtEl>
                                        <p:attrNameLst>
                                          <p:attrName>fillcolor</p:attrName>
                                        </p:attrNameLst>
                                      </p:cBhvr>
                                      <p:to>
                                        <a:srgbClr val="5B9BD5"/>
                                      </p:to>
                                    </p:animClr>
                                    <p:set>
                                      <p:cBhvr>
                                        <p:cTn id="65" dur="2000" fill="hold"/>
                                        <p:tgtEl>
                                          <p:spTgt spid="9"/>
                                        </p:tgtEl>
                                        <p:attrNameLst>
                                          <p:attrName>fill.type</p:attrName>
                                        </p:attrNameLst>
                                      </p:cBhvr>
                                      <p:to>
                                        <p:strVal val="solid"/>
                                      </p:to>
                                    </p:set>
                                    <p:set>
                                      <p:cBhvr>
                                        <p:cTn id="66"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6342" y="1301929"/>
            <a:ext cx="8307658" cy="689113"/>
          </a:xfrm>
        </p:spPr>
        <p:txBody>
          <a:bodyPr>
            <a:normAutofit fontScale="90000"/>
          </a:bodyPr>
          <a:lstStyle/>
          <a:p>
            <a:r>
              <a:rPr lang="en-US" dirty="0" smtClean="0"/>
              <a:t>DCIM Journey – After Rollout:</a:t>
            </a:r>
            <a:br>
              <a:rPr lang="en-US" dirty="0" smtClean="0"/>
            </a:br>
            <a:r>
              <a:rPr lang="en-US" dirty="0" smtClean="0"/>
              <a:t>Optimization &amp; Expansion</a:t>
            </a:r>
            <a:endParaRPr lang="en-US" dirty="0"/>
          </a:p>
        </p:txBody>
      </p:sp>
      <p:sp>
        <p:nvSpPr>
          <p:cNvPr id="5" name="Flowchart: Process 4"/>
          <p:cNvSpPr/>
          <p:nvPr/>
        </p:nvSpPr>
        <p:spPr>
          <a:xfrm>
            <a:off x="215900" y="3693160"/>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Identify &amp; Prioritize Additional Problems</a:t>
            </a:r>
            <a:endParaRPr lang="en-US" sz="1600" dirty="0">
              <a:solidFill>
                <a:schemeClr val="bg1"/>
              </a:solidFill>
            </a:endParaRPr>
          </a:p>
        </p:txBody>
      </p:sp>
      <p:sp>
        <p:nvSpPr>
          <p:cNvPr id="6" name="Flowchart: Process 5"/>
          <p:cNvSpPr/>
          <p:nvPr/>
        </p:nvSpPr>
        <p:spPr>
          <a:xfrm>
            <a:off x="2459567" y="3693160"/>
            <a:ext cx="1701800" cy="10668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System Configuration Update</a:t>
            </a:r>
            <a:endParaRPr lang="en-US" sz="1600" dirty="0">
              <a:solidFill>
                <a:schemeClr val="bg1"/>
              </a:solidFill>
            </a:endParaRPr>
          </a:p>
        </p:txBody>
      </p:sp>
      <p:sp>
        <p:nvSpPr>
          <p:cNvPr id="8" name="Flowchart: Process 7"/>
          <p:cNvSpPr/>
          <p:nvPr/>
        </p:nvSpPr>
        <p:spPr>
          <a:xfrm>
            <a:off x="4703234" y="3693160"/>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Interfaces &amp; Additional Monitoring</a:t>
            </a:r>
          </a:p>
        </p:txBody>
      </p:sp>
      <p:sp>
        <p:nvSpPr>
          <p:cNvPr id="9" name="Flowchart: Process 8"/>
          <p:cNvSpPr/>
          <p:nvPr/>
        </p:nvSpPr>
        <p:spPr>
          <a:xfrm>
            <a:off x="6946904" y="3709489"/>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Refine Analytics, Data Validation</a:t>
            </a:r>
            <a:endParaRPr lang="en-US" sz="1600" dirty="0">
              <a:solidFill>
                <a:schemeClr val="bg1"/>
              </a:solidFill>
            </a:endParaRPr>
          </a:p>
        </p:txBody>
      </p:sp>
      <p:sp>
        <p:nvSpPr>
          <p:cNvPr id="12" name="Flowchart: Process 11"/>
          <p:cNvSpPr/>
          <p:nvPr/>
        </p:nvSpPr>
        <p:spPr>
          <a:xfrm>
            <a:off x="4703234" y="5267960"/>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Additional Infrastructure Control</a:t>
            </a:r>
            <a:endParaRPr lang="en-US" sz="1600" dirty="0">
              <a:solidFill>
                <a:schemeClr val="bg1"/>
              </a:solidFill>
            </a:endParaRPr>
          </a:p>
        </p:txBody>
      </p:sp>
      <p:sp>
        <p:nvSpPr>
          <p:cNvPr id="13" name="Right Arrow 12"/>
          <p:cNvSpPr/>
          <p:nvPr/>
        </p:nvSpPr>
        <p:spPr>
          <a:xfrm>
            <a:off x="1917700" y="3956685"/>
            <a:ext cx="541868" cy="53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4161366" y="3963035"/>
            <a:ext cx="541868" cy="539750"/>
          </a:xfrm>
          <a:prstGeom prst="rightArrow">
            <a:avLst/>
          </a:prstGeom>
          <a:pattFill prst="dk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6405036" y="3956685"/>
            <a:ext cx="541868" cy="539750"/>
          </a:xfrm>
          <a:prstGeom prst="rightArrow">
            <a:avLst/>
          </a:prstGeom>
          <a:pattFill prst="dk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Bent Arrow 16"/>
          <p:cNvSpPr/>
          <p:nvPr/>
        </p:nvSpPr>
        <p:spPr>
          <a:xfrm flipV="1">
            <a:off x="3178026" y="4772660"/>
            <a:ext cx="1513720" cy="1340031"/>
          </a:xfrm>
          <a:prstGeom prst="bentArrow">
            <a:avLst/>
          </a:prstGeom>
          <a:pattFill prst="dk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Flowchart: Process 17"/>
          <p:cNvSpPr/>
          <p:nvPr/>
        </p:nvSpPr>
        <p:spPr>
          <a:xfrm>
            <a:off x="6946900" y="2141946"/>
            <a:ext cx="1701800" cy="1079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Update Process Documentation</a:t>
            </a:r>
            <a:endParaRPr lang="en-US" sz="1600" dirty="0">
              <a:solidFill>
                <a:schemeClr val="bg1"/>
              </a:solidFill>
            </a:endParaRPr>
          </a:p>
        </p:txBody>
      </p:sp>
      <p:sp>
        <p:nvSpPr>
          <p:cNvPr id="19" name="Right Arrow 18"/>
          <p:cNvSpPr/>
          <p:nvPr/>
        </p:nvSpPr>
        <p:spPr>
          <a:xfrm rot="16200000">
            <a:off x="7563772" y="3191797"/>
            <a:ext cx="468056" cy="53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Bent Arrow 21"/>
          <p:cNvSpPr/>
          <p:nvPr/>
        </p:nvSpPr>
        <p:spPr>
          <a:xfrm rot="5400000" flipV="1">
            <a:off x="3322602" y="68856"/>
            <a:ext cx="1138044" cy="6110565"/>
          </a:xfrm>
          <a:prstGeom prst="bentArrow">
            <a:avLst>
              <a:gd name="adj1" fmla="val 28329"/>
              <a:gd name="adj2" fmla="val 25000"/>
              <a:gd name="adj3" fmla="val 25000"/>
              <a:gd name="adj4" fmla="val 4375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23" name="Bent Arrow 22"/>
          <p:cNvSpPr/>
          <p:nvPr/>
        </p:nvSpPr>
        <p:spPr>
          <a:xfrm rot="16200000" flipV="1">
            <a:off x="6633415" y="4544280"/>
            <a:ext cx="1205880" cy="1662639"/>
          </a:xfrm>
          <a:prstGeom prst="bentArrow">
            <a:avLst/>
          </a:prstGeom>
          <a:pattFill prst="dk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extBox 1"/>
          <p:cNvSpPr txBox="1"/>
          <p:nvPr/>
        </p:nvSpPr>
        <p:spPr>
          <a:xfrm>
            <a:off x="3232636" y="2519890"/>
            <a:ext cx="2093808" cy="369332"/>
          </a:xfrm>
          <a:prstGeom prst="rect">
            <a:avLst/>
          </a:prstGeom>
          <a:noFill/>
        </p:spPr>
        <p:txBody>
          <a:bodyPr wrap="square" rtlCol="0">
            <a:spAutoFit/>
          </a:bodyPr>
          <a:lstStyle/>
          <a:p>
            <a:r>
              <a:rPr lang="en-US" b="1" dirty="0" smtClean="0">
                <a:solidFill>
                  <a:schemeClr val="bg1"/>
                </a:solidFill>
              </a:rPr>
              <a:t>And Repeat</a:t>
            </a:r>
            <a:endParaRPr lang="en-US" b="1" dirty="0">
              <a:solidFill>
                <a:schemeClr val="bg1"/>
              </a:solidFill>
            </a:endParaRPr>
          </a:p>
        </p:txBody>
      </p:sp>
      <p:sp>
        <p:nvSpPr>
          <p:cNvPr id="3" name="TextBox 2"/>
          <p:cNvSpPr txBox="1"/>
          <p:nvPr/>
        </p:nvSpPr>
        <p:spPr>
          <a:xfrm>
            <a:off x="215900" y="5131048"/>
            <a:ext cx="2549602" cy="1200329"/>
          </a:xfrm>
          <a:prstGeom prst="rect">
            <a:avLst/>
          </a:prstGeom>
          <a:noFill/>
        </p:spPr>
        <p:txBody>
          <a:bodyPr wrap="square" rtlCol="0">
            <a:spAutoFit/>
          </a:bodyPr>
          <a:lstStyle/>
          <a:p>
            <a:r>
              <a:rPr lang="en-US" b="1" dirty="0" smtClean="0">
                <a:solidFill>
                  <a:schemeClr val="bg1">
                    <a:lumMod val="50000"/>
                  </a:schemeClr>
                </a:solidFill>
              </a:rPr>
              <a:t>Examples:</a:t>
            </a:r>
          </a:p>
          <a:p>
            <a:pPr marL="285750" indent="-285750">
              <a:buFont typeface="Arial" panose="020B0604020202020204" pitchFamily="34" charset="0"/>
              <a:buChar char="•"/>
            </a:pPr>
            <a:r>
              <a:rPr lang="en-US" dirty="0" smtClean="0">
                <a:solidFill>
                  <a:schemeClr val="bg1">
                    <a:lumMod val="50000"/>
                  </a:schemeClr>
                </a:solidFill>
              </a:rPr>
              <a:t>New Problems to be solved</a:t>
            </a:r>
          </a:p>
          <a:p>
            <a:pPr marL="285750" indent="-285750">
              <a:buFont typeface="Arial" panose="020B0604020202020204" pitchFamily="34" charset="0"/>
              <a:buChar char="•"/>
            </a:pPr>
            <a:r>
              <a:rPr lang="en-US" dirty="0" smtClean="0">
                <a:solidFill>
                  <a:schemeClr val="bg1">
                    <a:lumMod val="50000"/>
                  </a:schemeClr>
                </a:solidFill>
              </a:rPr>
              <a:t>DC optimization</a:t>
            </a:r>
            <a:endParaRPr lang="en-US" dirty="0">
              <a:solidFill>
                <a:schemeClr val="bg1">
                  <a:lumMod val="50000"/>
                </a:schemeClr>
              </a:solidFill>
            </a:endParaRPr>
          </a:p>
        </p:txBody>
      </p:sp>
    </p:spTree>
    <p:extLst>
      <p:ext uri="{BB962C8B-B14F-4D97-AF65-F5344CB8AC3E}">
        <p14:creationId xmlns:p14="http://schemas.microsoft.com/office/powerpoint/2010/main" val="61653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DATA CENTER CHALLENGES AND CHANGES</a:t>
            </a:r>
            <a:endParaRPr lang="en-US" dirty="0"/>
          </a:p>
        </p:txBody>
      </p:sp>
    </p:spTree>
    <p:extLst>
      <p:ext uri="{BB962C8B-B14F-4D97-AF65-F5344CB8AC3E}">
        <p14:creationId xmlns:p14="http://schemas.microsoft.com/office/powerpoint/2010/main" val="32871324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DCIM – WHAT CAN GO WRONG</a:t>
            </a:r>
            <a:endParaRPr lang="en-US" dirty="0"/>
          </a:p>
        </p:txBody>
      </p:sp>
    </p:spTree>
    <p:extLst>
      <p:ext uri="{BB962C8B-B14F-4D97-AF65-F5344CB8AC3E}">
        <p14:creationId xmlns:p14="http://schemas.microsoft.com/office/powerpoint/2010/main" val="16412666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451 – DCIM End User Challenges</a:t>
            </a:r>
            <a:endParaRPr lang="en-US" dirty="0"/>
          </a:p>
        </p:txBody>
      </p:sp>
      <p:sp>
        <p:nvSpPr>
          <p:cNvPr id="5" name="Content Placeholder 4"/>
          <p:cNvSpPr>
            <a:spLocks noGrp="1"/>
          </p:cNvSpPr>
          <p:nvPr>
            <p:ph idx="1"/>
          </p:nvPr>
        </p:nvSpPr>
        <p:spPr/>
        <p:txBody>
          <a:bodyPr>
            <a:normAutofit/>
          </a:bodyPr>
          <a:lstStyle/>
          <a:p>
            <a:r>
              <a:rPr lang="en-US" sz="2400" dirty="0" smtClean="0"/>
              <a:t>DCIM asset, change and configuration management systems</a:t>
            </a:r>
          </a:p>
          <a:p>
            <a:pPr lvl="1"/>
            <a:r>
              <a:rPr lang="en-US" sz="1800" dirty="0"/>
              <a:t>Populating the asset database</a:t>
            </a:r>
          </a:p>
          <a:p>
            <a:pPr lvl="1"/>
            <a:r>
              <a:rPr lang="en-US" sz="1800" dirty="0"/>
              <a:t>Maintaining the accuracy of the asset database</a:t>
            </a:r>
          </a:p>
          <a:p>
            <a:pPr lvl="1"/>
            <a:r>
              <a:rPr lang="en-US" sz="1800" dirty="0"/>
              <a:t>Process change (i.e., new internal operational/business processes or changes were required to implement the system)</a:t>
            </a:r>
          </a:p>
          <a:p>
            <a:r>
              <a:rPr lang="en-US" sz="2400" dirty="0" smtClean="0"/>
              <a:t>DCIM monitoring, reporting and analysis systems</a:t>
            </a:r>
          </a:p>
          <a:p>
            <a:pPr lvl="1"/>
            <a:r>
              <a:rPr lang="en-US" sz="1800" dirty="0"/>
              <a:t>Integration issues with existing systems and/or external data</a:t>
            </a:r>
          </a:p>
          <a:p>
            <a:pPr lvl="1"/>
            <a:r>
              <a:rPr lang="en-US" sz="1800" dirty="0"/>
              <a:t>Inadequate data reporting</a:t>
            </a:r>
          </a:p>
          <a:p>
            <a:pPr lvl="1"/>
            <a:r>
              <a:rPr lang="en-US" sz="1800" dirty="0"/>
              <a:t>Technical </a:t>
            </a:r>
            <a:r>
              <a:rPr lang="en-US" sz="1800" dirty="0" smtClean="0"/>
              <a:t>bugs/failures</a:t>
            </a:r>
            <a:endParaRPr lang="en-US" sz="1800" dirty="0"/>
          </a:p>
        </p:txBody>
      </p:sp>
      <p:sp>
        <p:nvSpPr>
          <p:cNvPr id="8" name="Footer Placeholder 3"/>
          <p:cNvSpPr txBox="1">
            <a:spLocks/>
          </p:cNvSpPr>
          <p:nvPr/>
        </p:nvSpPr>
        <p:spPr>
          <a:xfrm>
            <a:off x="3446585" y="6472834"/>
            <a:ext cx="5193323"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a:ea typeface="ＭＳ Ｐゴシック" charset="0"/>
              </a:rPr>
              <a:t>Source: 451 Research DCIM End-User Survey 2014, N=100</a:t>
            </a:r>
          </a:p>
        </p:txBody>
      </p:sp>
    </p:spTree>
    <p:extLst>
      <p:ext uri="{BB962C8B-B14F-4D97-AF65-F5344CB8AC3E}">
        <p14:creationId xmlns:p14="http://schemas.microsoft.com/office/powerpoint/2010/main" val="34286657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11356"/>
            <a:ext cx="7886700" cy="689113"/>
          </a:xfrm>
        </p:spPr>
        <p:txBody>
          <a:bodyPr>
            <a:normAutofit fontScale="90000"/>
          </a:bodyPr>
          <a:lstStyle/>
          <a:p>
            <a:r>
              <a:rPr lang="en-US" dirty="0" smtClean="0"/>
              <a:t>Enterprise Challenges Causing DCIM Failure</a:t>
            </a:r>
            <a:endParaRPr lang="en-US" dirty="0"/>
          </a:p>
        </p:txBody>
      </p:sp>
      <p:sp>
        <p:nvSpPr>
          <p:cNvPr id="3" name="Content Placeholder 2"/>
          <p:cNvSpPr>
            <a:spLocks noGrp="1"/>
          </p:cNvSpPr>
          <p:nvPr>
            <p:ph idx="1"/>
          </p:nvPr>
        </p:nvSpPr>
        <p:spPr>
          <a:xfrm>
            <a:off x="583414" y="2668988"/>
            <a:ext cx="5553618" cy="3081182"/>
          </a:xfrm>
        </p:spPr>
        <p:txBody>
          <a:bodyPr>
            <a:normAutofit/>
          </a:bodyPr>
          <a:lstStyle/>
          <a:p>
            <a:r>
              <a:rPr lang="en-US" sz="2800" dirty="0" smtClean="0"/>
              <a:t>Complexity </a:t>
            </a:r>
            <a:r>
              <a:rPr lang="en-US" sz="2800" dirty="0"/>
              <a:t>of silos </a:t>
            </a:r>
            <a:r>
              <a:rPr lang="en-US" sz="2800" dirty="0" smtClean="0"/>
              <a:t>within </a:t>
            </a:r>
            <a:r>
              <a:rPr lang="en-US" sz="2800" dirty="0"/>
              <a:t>IT/DC infrastructure</a:t>
            </a:r>
          </a:p>
          <a:p>
            <a:r>
              <a:rPr lang="en-US" sz="2800" dirty="0"/>
              <a:t>Data integrity</a:t>
            </a:r>
          </a:p>
          <a:p>
            <a:r>
              <a:rPr lang="en-US" sz="2800" dirty="0"/>
              <a:t>Long implementation </a:t>
            </a:r>
            <a:r>
              <a:rPr lang="en-US" sz="2800" dirty="0" smtClean="0"/>
              <a:t>cycles</a:t>
            </a:r>
          </a:p>
          <a:p>
            <a:r>
              <a:rPr lang="en-US" sz="2800" dirty="0" smtClean="0"/>
              <a:t>Unclear intent of use</a:t>
            </a:r>
          </a:p>
          <a:p>
            <a:r>
              <a:rPr lang="en-US" sz="2800" dirty="0" smtClean="0"/>
              <a:t>No designated DCIM leader</a:t>
            </a:r>
            <a:endParaRPr lang="en-US" sz="2800" dirty="0"/>
          </a:p>
          <a:p>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11740"/>
          <a:stretch/>
        </p:blipFill>
        <p:spPr>
          <a:xfrm>
            <a:off x="5653457" y="2684914"/>
            <a:ext cx="3393830" cy="2883548"/>
          </a:xfrm>
          <a:prstGeom prst="rect">
            <a:avLst/>
          </a:prstGeom>
          <a:ln>
            <a:noFill/>
          </a:ln>
          <a:effectLst>
            <a:softEdge rad="112500"/>
          </a:effectLst>
        </p:spPr>
      </p:pic>
    </p:spTree>
    <p:extLst>
      <p:ext uri="{BB962C8B-B14F-4D97-AF65-F5344CB8AC3E}">
        <p14:creationId xmlns:p14="http://schemas.microsoft.com/office/powerpoint/2010/main" val="4234915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13508"/>
          <a:stretch/>
        </p:blipFill>
        <p:spPr>
          <a:xfrm>
            <a:off x="347362" y="2875085"/>
            <a:ext cx="3671536" cy="2829950"/>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DCIM Solution and Process Failure</a:t>
            </a:r>
            <a:endParaRPr lang="en-US" dirty="0"/>
          </a:p>
        </p:txBody>
      </p:sp>
      <p:sp>
        <p:nvSpPr>
          <p:cNvPr id="5" name="Content Placeholder 4"/>
          <p:cNvSpPr>
            <a:spLocks noGrp="1"/>
          </p:cNvSpPr>
          <p:nvPr>
            <p:ph idx="1"/>
          </p:nvPr>
        </p:nvSpPr>
        <p:spPr>
          <a:xfrm>
            <a:off x="4170232" y="2455627"/>
            <a:ext cx="4944460" cy="4051853"/>
          </a:xfrm>
        </p:spPr>
        <p:txBody>
          <a:bodyPr>
            <a:noAutofit/>
          </a:bodyPr>
          <a:lstStyle/>
          <a:p>
            <a:r>
              <a:rPr lang="en-US" sz="2800" dirty="0" smtClean="0"/>
              <a:t>Project scope is too broad</a:t>
            </a:r>
          </a:p>
          <a:p>
            <a:r>
              <a:rPr lang="en-US" sz="2800" dirty="0" smtClean="0"/>
              <a:t>Collecting useless data</a:t>
            </a:r>
          </a:p>
          <a:p>
            <a:r>
              <a:rPr lang="en-US" sz="2800" dirty="0" smtClean="0"/>
              <a:t>Relying on DCIM to ‘solve’ problems without internal process change</a:t>
            </a:r>
          </a:p>
          <a:p>
            <a:r>
              <a:rPr lang="en-US" sz="2800" dirty="0" smtClean="0"/>
              <a:t>Not getting external implementation help</a:t>
            </a:r>
          </a:p>
          <a:p>
            <a:r>
              <a:rPr lang="en-US" sz="2800" dirty="0" smtClean="0"/>
              <a:t>Not following best practice advice</a:t>
            </a:r>
            <a:endParaRPr lang="en-US" sz="2800" dirty="0"/>
          </a:p>
        </p:txBody>
      </p:sp>
    </p:spTree>
    <p:extLst>
      <p:ext uri="{BB962C8B-B14F-4D97-AF65-F5344CB8AC3E}">
        <p14:creationId xmlns:p14="http://schemas.microsoft.com/office/powerpoint/2010/main" val="37654665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DCIM SUCCESS &amp; SUMMARY</a:t>
            </a:r>
            <a:endParaRPr lang="en-US" dirty="0"/>
          </a:p>
        </p:txBody>
      </p:sp>
    </p:spTree>
    <p:extLst>
      <p:ext uri="{BB962C8B-B14F-4D97-AF65-F5344CB8AC3E}">
        <p14:creationId xmlns:p14="http://schemas.microsoft.com/office/powerpoint/2010/main" val="14045420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54275" y="2104284"/>
            <a:ext cx="5360925" cy="4144116"/>
            <a:chOff x="1878075" y="2291097"/>
            <a:chExt cx="5360925" cy="4144116"/>
          </a:xfrm>
        </p:grpSpPr>
        <p:pic>
          <p:nvPicPr>
            <p:cNvPr id="7" name="Picture 6"/>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67" b="100000" l="0" r="100000">
                          <a14:backgroundMark x1="81852" y1="86215" x2="81852" y2="86215"/>
                        </a14:backgroundRemoval>
                      </a14:imgEffect>
                    </a14:imgLayer>
                  </a14:imgProps>
                </a:ext>
                <a:ext uri="{28A0092B-C50C-407E-A947-70E740481C1C}">
                  <a14:useLocalDpi xmlns:a14="http://schemas.microsoft.com/office/drawing/2010/main"/>
                </a:ext>
              </a:extLst>
            </a:blip>
            <a:srcRect/>
            <a:stretch/>
          </p:blipFill>
          <p:spPr>
            <a:xfrm>
              <a:off x="1954275" y="2291097"/>
              <a:ext cx="5056126" cy="3997864"/>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878075" y="2325510"/>
              <a:ext cx="5360925" cy="4109703"/>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p:cNvSpPr>
            <a:spLocks noGrp="1"/>
          </p:cNvSpPr>
          <p:nvPr>
            <p:ph type="title"/>
          </p:nvPr>
        </p:nvSpPr>
        <p:spPr>
          <a:xfrm>
            <a:off x="685800" y="1188618"/>
            <a:ext cx="7886700" cy="689113"/>
          </a:xfrm>
        </p:spPr>
        <p:txBody>
          <a:bodyPr>
            <a:normAutofit/>
          </a:bodyPr>
          <a:lstStyle/>
          <a:p>
            <a:pPr algn="ctr"/>
            <a:r>
              <a:rPr lang="en-US" sz="4000" dirty="0" smtClean="0"/>
              <a:t>Example of DCIM Success</a:t>
            </a:r>
            <a:endParaRPr lang="en-US" sz="4000" dirty="0"/>
          </a:p>
        </p:txBody>
      </p:sp>
      <p:sp>
        <p:nvSpPr>
          <p:cNvPr id="4" name="Content Placeholder 3"/>
          <p:cNvSpPr>
            <a:spLocks noGrp="1"/>
          </p:cNvSpPr>
          <p:nvPr>
            <p:ph sz="half" idx="4294967295"/>
          </p:nvPr>
        </p:nvSpPr>
        <p:spPr>
          <a:xfrm>
            <a:off x="3810000" y="2148244"/>
            <a:ext cx="4958864" cy="2227524"/>
          </a:xfrm>
        </p:spPr>
        <p:txBody>
          <a:bodyPr>
            <a:normAutofit fontScale="77500" lnSpcReduction="20000"/>
          </a:bodyPr>
          <a:lstStyle/>
          <a:p>
            <a:pPr marL="0" indent="0">
              <a:buNone/>
            </a:pPr>
            <a:r>
              <a:rPr lang="en-US" sz="2300" b="1" dirty="0" smtClean="0"/>
              <a:t>Removed or freed in 2 years: </a:t>
            </a:r>
          </a:p>
          <a:p>
            <a:pPr marL="576263" indent="-347663"/>
            <a:r>
              <a:rPr lang="en-US" sz="2300" dirty="0" smtClean="0"/>
              <a:t>Nearly 15,000 physical servers</a:t>
            </a:r>
          </a:p>
          <a:p>
            <a:pPr marL="576263" indent="-347663"/>
            <a:r>
              <a:rPr lang="en-US" sz="2300" dirty="0" smtClean="0"/>
              <a:t>20,000 network ports</a:t>
            </a:r>
          </a:p>
          <a:p>
            <a:pPr marL="576263" indent="-347663"/>
            <a:r>
              <a:rPr lang="en-US" sz="2300" dirty="0" smtClean="0"/>
              <a:t>3,000 storage area network ports</a:t>
            </a:r>
          </a:p>
          <a:p>
            <a:pPr marL="0" indent="0">
              <a:buNone/>
            </a:pPr>
            <a:r>
              <a:rPr lang="en-US" sz="2300" b="1" dirty="0" smtClean="0"/>
              <a:t>Saved: </a:t>
            </a:r>
          </a:p>
          <a:p>
            <a:pPr marL="576263" indent="-347663"/>
            <a:r>
              <a:rPr lang="en-US" sz="2300" dirty="0" smtClean="0"/>
              <a:t>$7.9 Million on electricity (5.5MW power)</a:t>
            </a:r>
          </a:p>
          <a:p>
            <a:pPr marL="576263" indent="-347663"/>
            <a:r>
              <a:rPr lang="en-US" sz="2300" dirty="0" smtClean="0"/>
              <a:t>$2.1 Million on legacy maintenance costs</a:t>
            </a:r>
          </a:p>
          <a:p>
            <a:pPr marL="0" indent="0">
              <a:buNone/>
            </a:pPr>
            <a:endParaRPr lang="en-US" sz="2000" dirty="0">
              <a:latin typeface="+mj-lt"/>
            </a:endParaRPr>
          </a:p>
        </p:txBody>
      </p:sp>
      <p:sp>
        <p:nvSpPr>
          <p:cNvPr id="17" name="Content Placeholder 3"/>
          <p:cNvSpPr>
            <a:spLocks noGrp="1"/>
          </p:cNvSpPr>
          <p:nvPr>
            <p:ph sz="half" idx="4294967295"/>
          </p:nvPr>
        </p:nvSpPr>
        <p:spPr>
          <a:xfrm>
            <a:off x="3807098" y="4847488"/>
            <a:ext cx="4803501" cy="1524000"/>
          </a:xfrm>
        </p:spPr>
        <p:txBody>
          <a:bodyPr>
            <a:normAutofit/>
          </a:bodyPr>
          <a:lstStyle/>
          <a:p>
            <a:pPr marL="0" indent="0">
              <a:buNone/>
            </a:pPr>
            <a:r>
              <a:rPr lang="en-US" sz="1800" b="1" dirty="0" smtClean="0"/>
              <a:t>Removed or freed in 1 year: </a:t>
            </a:r>
          </a:p>
          <a:p>
            <a:pPr marL="576263" indent="-347663"/>
            <a:r>
              <a:rPr lang="en-US" sz="1800" dirty="0" smtClean="0"/>
              <a:t>586 physical servers</a:t>
            </a:r>
          </a:p>
          <a:p>
            <a:pPr marL="0" indent="0">
              <a:buNone/>
            </a:pPr>
            <a:r>
              <a:rPr lang="en-US" sz="1800" b="1" dirty="0" smtClean="0"/>
              <a:t>Saved: </a:t>
            </a:r>
          </a:p>
          <a:p>
            <a:pPr marL="576263" indent="-347663"/>
            <a:r>
              <a:rPr lang="en-US" sz="1800" dirty="0" smtClean="0"/>
              <a:t>$734, 550 on electricity (931kW power)</a:t>
            </a:r>
          </a:p>
          <a:p>
            <a:pPr marL="0" indent="0">
              <a:buNone/>
            </a:pPr>
            <a:endParaRPr lang="en-US" sz="2000" dirty="0">
              <a:latin typeface="+mj-lt"/>
            </a:endParaRPr>
          </a:p>
        </p:txBody>
      </p:sp>
      <p:pic>
        <p:nvPicPr>
          <p:cNvPr id="8" name="Picture 24" descr="https://encrypted-tbn0.gstatic.com/images?q=tbn:ANd9GcSkaH7bw7n906rJLt3P6jRW4X_2G_aVpguxq-2MW5Tql9ZNrb06lQ"/>
          <p:cNvPicPr>
            <a:picLocks noChangeAspect="1" noChangeArrowheads="1"/>
          </p:cNvPicPr>
          <p:nvPr/>
        </p:nvPicPr>
        <p:blipFill>
          <a:blip r:embed="rId5" cstate="screen">
            <a:clrChange>
              <a:clrFrom>
                <a:srgbClr val="FFFEFF"/>
              </a:clrFrom>
              <a:clrTo>
                <a:srgbClr val="FFFEFF">
                  <a:alpha val="0"/>
                </a:srgbClr>
              </a:clrTo>
            </a:clrChange>
            <a:extLst>
              <a:ext uri="{28A0092B-C50C-407E-A947-70E740481C1C}">
                <a14:useLocalDpi xmlns:a14="http://schemas.microsoft.com/office/drawing/2010/main"/>
              </a:ext>
            </a:extLst>
          </a:blip>
          <a:srcRect/>
          <a:stretch>
            <a:fillRect/>
          </a:stretch>
        </p:blipFill>
        <p:spPr bwMode="auto">
          <a:xfrm>
            <a:off x="506606" y="2423744"/>
            <a:ext cx="2283297" cy="496369"/>
          </a:xfrm>
          <a:prstGeom prst="rect">
            <a:avLst/>
          </a:prstGeom>
          <a:noFill/>
        </p:spPr>
      </p:pic>
      <p:sp>
        <p:nvSpPr>
          <p:cNvPr id="9" name="Rectangle 8"/>
          <p:cNvSpPr/>
          <p:nvPr/>
        </p:nvSpPr>
        <p:spPr>
          <a:xfrm>
            <a:off x="457200" y="2935058"/>
            <a:ext cx="2514600" cy="707886"/>
          </a:xfrm>
          <a:prstGeom prst="rect">
            <a:avLst/>
          </a:prstGeom>
        </p:spPr>
        <p:txBody>
          <a:bodyPr wrap="square">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Saved $10 Million in 2012 – 2014 </a:t>
            </a:r>
          </a:p>
        </p:txBody>
      </p:sp>
      <p:pic>
        <p:nvPicPr>
          <p:cNvPr id="12" name="Picture 2" descr="C:\Users\jmullins\AppData\Local\Microsoft\Windows\Temporary Internet Files\Content.Outlook\3JOQ0Z28\mckesso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2911" y="4976448"/>
            <a:ext cx="2120288" cy="35004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46712" y="5393058"/>
            <a:ext cx="2425088" cy="707886"/>
          </a:xfrm>
          <a:prstGeom prst="rect">
            <a:avLst/>
          </a:prstGeom>
        </p:spPr>
        <p:txBody>
          <a:bodyPr wrap="square">
            <a:spAutoFi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Saved $734,550 in 2012- 2013</a:t>
            </a:r>
          </a:p>
        </p:txBody>
      </p:sp>
      <p:grpSp>
        <p:nvGrpSpPr>
          <p:cNvPr id="36" name="Group 35"/>
          <p:cNvGrpSpPr/>
          <p:nvPr/>
        </p:nvGrpSpPr>
        <p:grpSpPr>
          <a:xfrm>
            <a:off x="3144728" y="4976448"/>
            <a:ext cx="609600" cy="1066800"/>
            <a:chOff x="3505200" y="4419600"/>
            <a:chExt cx="609600" cy="1066800"/>
          </a:xfrm>
        </p:grpSpPr>
        <p:cxnSp>
          <p:nvCxnSpPr>
            <p:cNvPr id="19" name="Straight Connector 18"/>
            <p:cNvCxnSpPr/>
            <p:nvPr/>
          </p:nvCxnSpPr>
          <p:spPr>
            <a:xfrm flipH="1">
              <a:off x="3505200" y="4946507"/>
              <a:ext cx="609600" cy="53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05200" y="4419600"/>
              <a:ext cx="609600" cy="5269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3165225" y="2493451"/>
            <a:ext cx="609600" cy="1066800"/>
            <a:chOff x="3505200" y="4419600"/>
            <a:chExt cx="609600" cy="1066800"/>
          </a:xfrm>
        </p:grpSpPr>
        <p:cxnSp>
          <p:nvCxnSpPr>
            <p:cNvPr id="38" name="Straight Connector 37"/>
            <p:cNvCxnSpPr/>
            <p:nvPr/>
          </p:nvCxnSpPr>
          <p:spPr>
            <a:xfrm flipH="1">
              <a:off x="3505200" y="4946507"/>
              <a:ext cx="609600" cy="53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505200" y="4419600"/>
              <a:ext cx="609600" cy="5269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533400" y="4519248"/>
            <a:ext cx="8077200" cy="0"/>
            <a:chOff x="152400" y="4191000"/>
            <a:chExt cx="8077200" cy="0"/>
          </a:xfrm>
        </p:grpSpPr>
        <p:grpSp>
          <p:nvGrpSpPr>
            <p:cNvPr id="47" name="Group 46"/>
            <p:cNvGrpSpPr/>
            <p:nvPr/>
          </p:nvGrpSpPr>
          <p:grpSpPr>
            <a:xfrm>
              <a:off x="152400" y="4191000"/>
              <a:ext cx="2590800" cy="0"/>
              <a:chOff x="152400" y="3962400"/>
              <a:chExt cx="2590800" cy="0"/>
            </a:xfrm>
          </p:grpSpPr>
          <p:cxnSp>
            <p:nvCxnSpPr>
              <p:cNvPr id="41" name="Straight Connector 40"/>
              <p:cNvCxnSpPr/>
              <p:nvPr/>
            </p:nvCxnSpPr>
            <p:spPr>
              <a:xfrm>
                <a:off x="1524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668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096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9812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4384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5240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2895600" y="4191000"/>
              <a:ext cx="2590800" cy="0"/>
              <a:chOff x="152400" y="3962400"/>
              <a:chExt cx="2590800" cy="0"/>
            </a:xfrm>
          </p:grpSpPr>
          <p:cxnSp>
            <p:nvCxnSpPr>
              <p:cNvPr id="49" name="Straight Connector 48"/>
              <p:cNvCxnSpPr/>
              <p:nvPr/>
            </p:nvCxnSpPr>
            <p:spPr>
              <a:xfrm>
                <a:off x="1524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0668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096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9812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384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5240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5638800" y="4191000"/>
              <a:ext cx="2590800" cy="0"/>
              <a:chOff x="152400" y="3962400"/>
              <a:chExt cx="2590800" cy="0"/>
            </a:xfrm>
          </p:grpSpPr>
          <p:cxnSp>
            <p:nvCxnSpPr>
              <p:cNvPr id="63" name="Straight Connector 62"/>
              <p:cNvCxnSpPr/>
              <p:nvPr/>
            </p:nvCxnSpPr>
            <p:spPr>
              <a:xfrm>
                <a:off x="1524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0668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096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9812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4384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524000" y="3962400"/>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0" name="Content Placeholder 13"/>
          <p:cNvSpPr txBox="1">
            <a:spLocks/>
          </p:cNvSpPr>
          <p:nvPr/>
        </p:nvSpPr>
        <p:spPr>
          <a:xfrm>
            <a:off x="121920" y="6431280"/>
            <a:ext cx="8915400" cy="411480"/>
          </a:xfrm>
          <a:prstGeom prst="rect">
            <a:avLst/>
          </a:prstGeom>
        </p:spPr>
        <p:txBody>
          <a:bodyPr/>
          <a:lstStyle>
            <a:lvl1pPr marL="457200" indent="-457200" algn="l" defTabSz="914400" rtl="0" eaLnBrk="1" latinLnBrk="0" hangingPunct="1">
              <a:lnSpc>
                <a:spcPct val="100000"/>
              </a:lnSpc>
              <a:spcBef>
                <a:spcPts val="0"/>
              </a:spcBef>
              <a:spcAft>
                <a:spcPts val="600"/>
              </a:spcAft>
              <a:buFont typeface="Arial" panose="020B0604020202020204" pitchFamily="34" charset="0"/>
              <a:buChar char="•"/>
              <a:defRPr sz="32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800100" indent="-3429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1257300" indent="-342900"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6573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21145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Arial" panose="020B0604020202020204" pitchFamily="34" charset="0"/>
              <a:buNone/>
            </a:pPr>
            <a:r>
              <a:rPr lang="en-US" sz="1000" dirty="0" smtClean="0">
                <a:latin typeface="+mj-lt"/>
              </a:rPr>
              <a:t>Source: Booth, Nick. “Barclays Saves US$6M By Weeding Out Dead Servers.” Datacenter Dynamics, 13 May 2014. </a:t>
            </a:r>
          </a:p>
          <a:p>
            <a:pPr marL="0" indent="0">
              <a:spcAft>
                <a:spcPts val="0"/>
              </a:spcAft>
              <a:buFont typeface="Arial" panose="020B0604020202020204" pitchFamily="34" charset="0"/>
              <a:buNone/>
            </a:pPr>
            <a:r>
              <a:rPr lang="en-US" sz="1000" dirty="0" smtClean="0">
                <a:latin typeface="+mj-lt"/>
                <a:hlinkClick r:id="rId7"/>
              </a:rPr>
              <a:t>http://www.datacenterdynamics.com/focus/archive/2014/05/barclays-saves-us6m-weeding-out-dead-servers</a:t>
            </a:r>
            <a:r>
              <a:rPr lang="en-US" sz="1000" dirty="0" smtClean="0">
                <a:latin typeface="+mj-lt"/>
              </a:rPr>
              <a:t>.</a:t>
            </a:r>
          </a:p>
          <a:p>
            <a:pPr marL="0" indent="0">
              <a:buFont typeface="Arial" panose="020B0604020202020204" pitchFamily="34" charset="0"/>
              <a:buNone/>
            </a:pPr>
            <a:endParaRPr lang="en-US" sz="1800" dirty="0">
              <a:latin typeface="+mj-lt"/>
            </a:endParaRPr>
          </a:p>
        </p:txBody>
      </p:sp>
    </p:spTree>
    <p:extLst>
      <p:ext uri="{BB962C8B-B14F-4D97-AF65-F5344CB8AC3E}">
        <p14:creationId xmlns:p14="http://schemas.microsoft.com/office/powerpoint/2010/main" val="19049014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28650" y="1387910"/>
            <a:ext cx="7886700" cy="689113"/>
          </a:xfrm>
        </p:spPr>
        <p:txBody>
          <a:bodyPr/>
          <a:lstStyle/>
          <a:p>
            <a:r>
              <a:rPr lang="en-US" dirty="0" smtClean="0"/>
              <a:t>451 Research – DCIM Summary </a:t>
            </a:r>
          </a:p>
        </p:txBody>
      </p:sp>
      <p:graphicFrame>
        <p:nvGraphicFramePr>
          <p:cNvPr id="4" name="Diagram 3"/>
          <p:cNvGraphicFramePr/>
          <p:nvPr>
            <p:extLst>
              <p:ext uri="{D42A27DB-BD31-4B8C-83A1-F6EECF244321}">
                <p14:modId xmlns:p14="http://schemas.microsoft.com/office/powerpoint/2010/main" val="234553532"/>
              </p:ext>
            </p:extLst>
          </p:nvPr>
        </p:nvGraphicFramePr>
        <p:xfrm>
          <a:off x="254000" y="1790700"/>
          <a:ext cx="8890000" cy="5067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3"/>
          <p:cNvSpPr txBox="1">
            <a:spLocks/>
          </p:cNvSpPr>
          <p:nvPr/>
        </p:nvSpPr>
        <p:spPr>
          <a:xfrm>
            <a:off x="5685692" y="6472834"/>
            <a:ext cx="2954216"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Source &amp; © 451 Research 2014</a:t>
            </a:r>
            <a:endParaRPr lang="en-US" sz="1600" dirty="0"/>
          </a:p>
        </p:txBody>
      </p:sp>
    </p:spTree>
    <p:extLst>
      <p:ext uri="{BB962C8B-B14F-4D97-AF65-F5344CB8AC3E}">
        <p14:creationId xmlns:p14="http://schemas.microsoft.com/office/powerpoint/2010/main" val="382653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DCIM - What Really Works?</a:t>
            </a:r>
          </a:p>
        </p:txBody>
      </p:sp>
      <p:sp>
        <p:nvSpPr>
          <p:cNvPr id="26627" name="Rectangle 5"/>
          <p:cNvSpPr>
            <a:spLocks noChangeArrowheads="1"/>
          </p:cNvSpPr>
          <p:nvPr/>
        </p:nvSpPr>
        <p:spPr bwMode="auto">
          <a:xfrm>
            <a:off x="457200" y="1828800"/>
            <a:ext cx="8305800" cy="646113"/>
          </a:xfrm>
          <a:prstGeom prst="rect">
            <a:avLst/>
          </a:prstGeom>
          <a:noFill/>
          <a:ln w="9525">
            <a:noFill/>
            <a:miter lim="800000"/>
            <a:headEnd/>
            <a:tailEnd/>
          </a:ln>
        </p:spPr>
        <p:txBody>
          <a:bodyPr>
            <a:spAutoFit/>
          </a:bodyPr>
          <a:lstStyle/>
          <a:p>
            <a:pPr marL="457200" indent="-457200"/>
            <a:endParaRPr lang="en-US" dirty="0">
              <a:latin typeface="Verdana" pitchFamily="34" charset="0"/>
            </a:endParaRPr>
          </a:p>
          <a:p>
            <a:pPr marL="457200" indent="-457200"/>
            <a:endParaRPr lang="en-US" dirty="0">
              <a:latin typeface="Verdana" pitchFamily="34" charset="0"/>
            </a:endParaRPr>
          </a:p>
        </p:txBody>
      </p:sp>
      <p:sp>
        <p:nvSpPr>
          <p:cNvPr id="26628" name="AutoShape 2" descr="data:image/jpeg;base64,/9j/4AAQSkZJRgABAQAAAQABAAD/2wCEAAkGBg8QEBUPDxAQDxAPDw8PDxAPEBAQEA4QFBAVFBQQFBUXHCYeGBkjGRQUHy8gIygpLCwsFR4xNTAqNSgrLCkBCQoKDgwOGQ8PGjQkHyQ0LSwsNS8pLC8yKiovLDUsKiwsKiwpNSksNSwsKiksLiwsLCwpLSwsKSksLCwqKSwsLP/AABEIAOEA4QMBIgACEQEDEQH/xAAcAAEAAQUBAQAAAAAAAAAAAAAAAgEDBAUGBwj/xABCEAACAQIDBAcFBgMFCQAAAAAAAQIDEQQFEgYhMUEHE1FhcYGRFCIyUqEjQmKxwdGSovAVU3Jz8RYkNENEgoOT4f/EABoBAQACAwEAAAAAAAAAAAAAAAAEBQIDBgH/xAAtEQEAAgIBBAAFAgYDAAAAAAAAAQIDBBESITFBBSJxsfBR0TJhgZGhwRMUFf/aAAwDAQACEQMRAD8A9xAAAAAAAAAAAAjKaSu9yXFvdYCQOezHb3L6DadZVJLjGinU+q3fU0tXpawy+HD15d7dOP6slU08945ik/n1aLbOKvabO7Bw1HpZwr+OhXj4dXL9UbXBdIOXVd3XdW3yrRlD68PqLaeevmk/n0K7OK3i0OkBbo4iE1qhKM4vhKMlJPzRcIreAAAAAAAAAAAAAAAAAAAAAAAAAAAAabajaSngqLqStKbuqVO++cv2XNmdKWvaK1jvLG1opHVPg2k2poYGGqo9U5L7OlH459/cu88mz7a3FYxvrJ6afKjC6ppd/wAz739DXZjmNXEVZVq0nOc3dt8EuUUuSXYYx1Opo0wRzPe36/soNjatlniO0fnkYALBECpQAZWX5pXw8tdCrOlL8ErJ+K4PzO/2c6UFJqnjUot7lXgvd/748vFeiPNgRs+rjzx88f19t2LPfFPyy+iaVWMkpRalGSTjKLTTT4NNEzxrY3bSeCkqdRueGk/ejxdK/wB+H6rn4nsNDERnFThJSjNKUZLepJ8Gjl9rUtr24nx6le6+xXNXmPK4ACIkgAAAAAAAAAAAAAAAAAAAADCzbNaeGoyrVH7sVuS4zk+EV3s8T2hzupi6zq1H3RivhgvlXd/qdH0ibQOtXdGL+zw9490qv3peXDyfacSzqPh+rGLHF7fxT/iFDubE5L9EeI+4LAFmghYr4yEPikr9i3syqWUY3E+7g8PVqvhKpGNqcO7XK0b+ZSt0U5ylqeF1c2lWouXpqK7Z364p6a+U3DqTeOqfDW/21S/F6GTh8ZCe6Mk32cH6GlzPJMVhXpxNCrQb4dZBxUvCXB+TMenFkenxDJ7iJbralPTqCph4HEyatPf2S5+D7fEzC1xZq5a8wgZMc0niVDvejTahwn7FVfuVG3Qb+5U4uHg+K7/E4MrTm4tSi2pRalFrimndNeZjsYa5sc0t+S9w5JxXi0PosGs2bzdYrC06/OcbTS5VI7pL1TNmcZas1tNZ8w6atotETAADF6AAAAAAAAAAAAAAAAGBneYez4erW/u6cpLvla0V62M80u1+R1MbhJ4elVVCU3F63BzVou+nc1a9lvM8fT1R1ePbG/PTPT5eDZjnUVPS7zd25yT+9ff4sjRx9OXCVn2S3MzM66MM0wt31HtEFf38M+t3drh8f0OUnBpuLTTXFNWa8Uy+rv3meY44VE6lYjiXTXMvKsvniK1OhD4qs1G/yri5eSTfkclSxc4fDJpdj3r0Z7F0S7N4hf7/AImCpqVNxw8WmpyUrXqtP4U0rLtTfntv8RrFJnjifX1a6aczeI9e3o2X4KFClCjTWmFOKjFdy5+L4+ZkAHNTPPeV7EcLGLwdOtB06sI1ISVpQnFSjJd6Z5Bt50Zxwl8VhE/Z2/tKTd3Qbe5p8XDlv3rw4ezFvEUYzi4TSlGcXGUXwlFqzT8jPHeaTywvSLQ+bVaKLlCrqXgxtJl0sNiquGd7Uqkoxb5w4wf8LR0ex/R7icVFVaj9noSs4ykrzqLthDs739S+wZa4vntPEKjLjtk+WI7tDcXPW8N0aZfBe+qtV83Ko4/SNkW8Z0Y4Ga+zlWoy5NT1rzUv3Nv/AKmDnjv/AGYf9DLx6YnRJj26dag38E41Y+E1pl9Yr1PQTg9itlsRgMbNTtUpVKElGrC+luM4tRkvuys3u+p3hS701tmm1J5ieJWmrFoxRW3mAAEJJAAAAAAAAAAAAAAAAAAAsavN9mcFi1bE4elV/FKNprwmrSXkzaAeBwuB6H8uo4lYhKpOEPejh6slOkp33Se68kux3O6sAezaZ8vIiI8AAPHoAQq1Ixi5SajGKcpN7kkldt+QHmuZbOQxWeVZ1Fqo0IYedRPhUqOlHRTfduu+5d53PXnL5DmCqqtiV/1OJqzV+OiNqdNfwx+ptPajfntPV0z67fu1Yojjqj33bPrx15rPaintJobW2jibGwo1FJXX9M5tYk2mTV9Wpdln+aA2YAAAAAAAAAAAAAAAAAAAAAAAAAAAGszzaGhg4a607Xvogt85vuX68DKtZtPTWOZeWtFY5ln1q8YRc5yUYxV5Sk0lFLm2zyjbjb72m+HwzaoXtOfB17crcod3Pn2Go2p20r46Wlvq6Cd40Yvc+xzf3n9Dnrl/qaEY/nyd5+yo2Nub/LTx93b7IY6+HcL74VJX8JWa/U3ntR57kmZdTU3/AATWmfd2S8v3OqeJK34hinHmmfU9/wB03TyRfHEe4bn2oLFGuy/GUdTVbVvtp0y0+LNvUyeM46sNUv8AgqO3pJfqiAloLEm/2Z365cvdivq3+aNOtnKum/WRUrcHF29Tp8lwsaVFQTUmt82uc3x/ruAzgAAAAAAAAAAAAAAAAAAAAAAAADWbQ53DCYeVaW9r3YRv8dR/DH9X3JmVazaYrXzLy1orHMsHaza2ngoaY2qV5p6Kd90V88+yP5/VeNZtmtTEVHUqzdSTe+T59yXKK5JFzNsyqVZyqVJOVSq25P8ARdi5JdhrLnUa2rXXr/P3KgzZ7Zp/l6VBRMrcl8tAbLLcwqJxpKMqmpqMIxTc7vgorn4FrJ8lr4uqqWHg5y4yfCNOPzTlyX9I9h2T2IoYGOt2q4hq0qrXw34xpr7q7+L59hXbufFWnReOZ/T88JmriyWt1VniHA4zK69OTjUhKMla6duav4GRlmYVaae++mz77HaY6VOpUlN2d9yv2Lca3EbO0am+L0S7uD8jm12nlm0KnZN8Tpsrgm5Tu96ircubv4/scrluzjozvKKcfmTbV/B8DoqtZ0lGceCaUlycWBuQW6FZTipR3plwAAAAAAAAAAAAAAAAAAAAAAHlfSfnGvExw6fu0IpyXbUmr/SOn1Z6m2eAZxj+uxFWtx6yrOS/w6vd+li1+F4+rJN59f7/ACVfv34pFf1a2vK8vDcQDZS5fTKpgNvszs3Vx1dUqfuxVpVajV1Shfj3t8Eufqai57b0cZQsPgKcrWniF183zal8C8o29WQ9zYnDj5jzPhJ1sP8Ay34nw3GR5FQwdJUaENKW+UnvnUl80nzf9Izqyel246XbxsTBzMzMzzK8iIiOIebyzKz3suU81XaSzrJoKvUVnvndWb4S9631NbPZ+XJuPi9/oePW4hnslwkTefXTU3dNWNFDJ5Xs5S9Tb4HL6UItOOrUrSc222uzuA3OR5nbc37r493edKmcpRxlGCsoRVu5HQ5VVcqUZduq3hqdgMsAAAAAAAAAAAAAAAAAAAABgZ9ierwtapw0UKsl46Hb6nz85WV27JI9+2hy2eJwtXDwmqcqsHBSknKKu+aTR45m/Q7m17xnh665RhUlT/lmkvqyz0tmmGk8+ZQdnBbLaOPEOdUr8N4IYzYLNqHxYLEWXOkutX8jZqnPEwkoSVWM27KE4SUm+xRauyfXerPmESdS0e26pU3KSguMmorxk7fqfSGGoqEIwW5QjGK7lFWX5HjOxHR5mNWrTxGJhHDUYVIVNNVPrqijJSsoL4b24yt4M9qRX72xXL0xX0mamG2PnqVALeJk1CTXFRk142K1Nctm2JXXSn2vSn4K1/oYcqyJziprfzNdVyqV91SaXZcDJlViiksVfdDe+fYvFmIsrX35yl4uy+hOdZQ92NkB0GVbM0qsI1ak6km73gpKMLqTVtyvbd2nS06ailGKSSSSS4JLka7Z3/h4Pt1v+ZmzAAAAAAAAAAAAAAAAAAAAAAFy3XxEIRc5yjCK3uUmoxXi2c9ththHBRUIJTrzV4xb92Efnl+i52PI8/2ixGKl9tVlPnbhCPdGK3IsNfQvljrntH3+iHm26456Y7y9QxvSnl1OWmMqta33qUPd8nJq/kZeU7e5dipqEamipf3I146G3+F8L+dzwy5Qnz8OxccRyixuZOX01cHA9F21c8RCWErycqlGKlTnJ3lOlws3zcXbf2NHfFLlxTivNJWWO8ZKxaAo0VBqbHH1KWiUoLhGUorwT3FicjKx7+1n/mS/MwqjAxcXX0pt8ErmopVJTlflyRkZtU4Q+Z3fgiuCpcF22QHo+VUdFCnHspx9bXZlkYRskuxJEgAAAAAAAAAAAAjcXAkCNxcCQI3KXAmUZTUUuB4NtVmkq2Mrzb/504LujB6Ir0iaOTuzebc5Y8Ljq0WrRqTdem+UoVHq3eD1LyNBTqKW5cVy7V3HT4s1ZrWI8cKG+OYtMykUBRkhqdX0YzazOlbg4V1L/D1Tf5qJ7geadE+zU4asdVjp1w6vDpqzcG05VPB2SXn3HpGo57evF8vb12XOpSa4+6YIaik6qSbbskrsgpTlce/tZ/5k/wAzArMysXO85S+aUperua+vUA0+JlqqvusjZZZTvUgu2cF/MjWwXvPvbZu8jhevTS/vIvyW9/kB6ACCkVuBIEbi4EgRuLgSBS4uBUFABb1FNRbuUbAuaxrLLkRcgMjrCnWGM5kZVQMp1B1pguuW5YoDE2s2XoZjS6ureE4XdKtFJzpt8d33ovnH8jyPMuinNKUvsoU8RG/uzpVYwfi4zaaZ7BUzG3b6GNPObcpehsrltWOIYWx1t3ea5P0WZnUd8RUo4aHPW1WqPwjDd6tHd5N0b4DDtTqasVUjvvWsqafb1a3PzuZf9uLsl6ElnF+UvQzts5Zjjq7MYw0ieeHQ9cOvNHHMr8mXY4t9hobW3641+c4u0NK4ye/wX/2xCOIZr8yk5O/JKyA1GMxDGVYKVSNWrL4KVOdvxVNLsvLj6GPVjKUtMVdtpLxbOlr040MK6S+SUV+KclvYHGU1vOl2Xh9un8sJv6W/U5+nQergdFkdRUpOU93uNLnd3W7cB1usazXUcyjLk142MuNQC/qK6iypldQF3UVuWtRXUBd1C5bUiuoCdwQ1FQIWKNE2imkCDRFxLukppAsuBFwL7iNIGO6ZB0V2GU4kXADFdBdhB4ddi9DM0FHTAwnh12L0IuiuwznSI9SBhdWiLsZzw5D2VAa6vP3Wk1F8m+Bhf2vCPuzspeKafgzc1MvjLirmBX2Uw0/iprxTaf0AsxzqCVoqK8LI12cZjrheKcpRfwx3tp8d3oZ/+w+G5OsvCrIvYbZGhTd49Y3+KbkBydPMpLjRq/wSMhZ3206v/rn+x2Mcmii7HLkBx9LPeShVf/jn+x1GX4p9XG/G2/u33sZawRJYQCirElVJLDlVQAKoSUh1RVUwKqRXUUUCqgAuCugAXrCxKwsBGxSxMWAhYaSdilgI6SmknYWAhpGknYWAhpKaS5YWAtaCuguWFgLegpoLthYC1oK9WXLCwFvSNJcsLAQ0hxLlhYCGkaSdgBDSNJOwAhpK6SQsBHSCVgBUFAAAAAAAAAAAAAAAAAAAAAAAAAAAAAqAAAAAAAAAB//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sp>
        <p:nvSpPr>
          <p:cNvPr id="26629" name="AutoShape 4" descr="data:image/jpeg;base64,/9j/4AAQSkZJRgABAQAAAQABAAD/2wCEAAkGBg8QEBUPDxAQDxAPDw8PDxAPEBAQEA4QFBAVFBQQFBUXHCYeGBkjGRQUHy8gIygpLCwsFR4xNTAqNSgrLCkBCQoKDgwOGQ8PGjQkHyQ0LSwsNS8pLC8yKiovLDUsKiwsKiwpNSksNSwsKiksLiwsLCwpLSwsKSksLCwqKSwsLP/AABEIAOEA4QMBIgACEQEDEQH/xAAcAAEAAQUBAQAAAAAAAAAAAAAAAgEDBAUGBwj/xABCEAACAQIDBAcFBgMFCQAAAAAAAQIDEQQFEgYhMUEHE1FhcYGRFCIyUqEjQmKxwdGSovAVU3Jz8RYkNENEgoOT4f/EABoBAQACAwEAAAAAAAAAAAAAAAAEBQIDBgH/xAAtEQEAAgIBBAAFAgYDAAAAAAAAAQIDBBESITFBBSJxsfBR0TJhgZGhwRMUFf/aAAwDAQACEQMRAD8A9xAAAAAAAAAAAAjKaSu9yXFvdYCQOezHb3L6DadZVJLjGinU+q3fU0tXpawy+HD15d7dOP6slU08945ik/n1aLbOKvabO7Bw1HpZwr+OhXj4dXL9UbXBdIOXVd3XdW3yrRlD68PqLaeevmk/n0K7OK3i0OkBbo4iE1qhKM4vhKMlJPzRcIreAAAAAAAAAAAAAAAAAAAAAAAAAAAAabajaSngqLqStKbuqVO++cv2XNmdKWvaK1jvLG1opHVPg2k2poYGGqo9U5L7OlH459/cu88mz7a3FYxvrJ6afKjC6ppd/wAz739DXZjmNXEVZVq0nOc3dt8EuUUuSXYYx1Opo0wRzPe36/soNjatlniO0fnkYALBECpQAZWX5pXw8tdCrOlL8ErJ+K4PzO/2c6UFJqnjUot7lXgvd/748vFeiPNgRs+rjzx88f19t2LPfFPyy+iaVWMkpRalGSTjKLTTT4NNEzxrY3bSeCkqdRueGk/ejxdK/wB+H6rn4nsNDERnFThJSjNKUZLepJ8Gjl9rUtr24nx6le6+xXNXmPK4ACIkgAAAAAAAAAAAAAAAAAAAADCzbNaeGoyrVH7sVuS4zk+EV3s8T2hzupi6zq1H3RivhgvlXd/qdH0ibQOtXdGL+zw9490qv3peXDyfacSzqPh+rGLHF7fxT/iFDubE5L9EeI+4LAFmghYr4yEPikr9i3syqWUY3E+7g8PVqvhKpGNqcO7XK0b+ZSt0U5ylqeF1c2lWouXpqK7Z364p6a+U3DqTeOqfDW/21S/F6GTh8ZCe6Mk32cH6GlzPJMVhXpxNCrQb4dZBxUvCXB+TMenFkenxDJ7iJbralPTqCph4HEyatPf2S5+D7fEzC1xZq5a8wgZMc0niVDvejTahwn7FVfuVG3Qb+5U4uHg+K7/E4MrTm4tSi2pRalFrimndNeZjsYa5sc0t+S9w5JxXi0PosGs2bzdYrC06/OcbTS5VI7pL1TNmcZas1tNZ8w6atotETAADF6AAAAAAAAAAAAAAAAGBneYez4erW/u6cpLvla0V62M80u1+R1MbhJ4elVVCU3F63BzVou+nc1a9lvM8fT1R1ePbG/PTPT5eDZjnUVPS7zd25yT+9ff4sjRx9OXCVn2S3MzM66MM0wt31HtEFf38M+t3drh8f0OUnBpuLTTXFNWa8Uy+rv3meY44VE6lYjiXTXMvKsvniK1OhD4qs1G/yri5eSTfkclSxc4fDJpdj3r0Z7F0S7N4hf7/AImCpqVNxw8WmpyUrXqtP4U0rLtTfntv8RrFJnjifX1a6aczeI9e3o2X4KFClCjTWmFOKjFdy5+L4+ZkAHNTPPeV7EcLGLwdOtB06sI1ISVpQnFSjJd6Z5Bt50Zxwl8VhE/Z2/tKTd3Qbe5p8XDlv3rw4ezFvEUYzi4TSlGcXGUXwlFqzT8jPHeaTywvSLQ+bVaKLlCrqXgxtJl0sNiquGd7Uqkoxb5w4wf8LR0ex/R7icVFVaj9noSs4ykrzqLthDs739S+wZa4vntPEKjLjtk+WI7tDcXPW8N0aZfBe+qtV83Ko4/SNkW8Z0Y4Ga+zlWoy5NT1rzUv3Nv/AKmDnjv/AGYf9DLx6YnRJj26dag38E41Y+E1pl9Yr1PQTg9itlsRgMbNTtUpVKElGrC+luM4tRkvuys3u+p3hS701tmm1J5ieJWmrFoxRW3mAAEJJAAAAAAAAAAAAAAAAAAAsavN9mcFi1bE4elV/FKNprwmrSXkzaAeBwuB6H8uo4lYhKpOEPejh6slOkp33Se68kux3O6sAezaZ8vIiI8AAPHoAQq1Ixi5SajGKcpN7kkldt+QHmuZbOQxWeVZ1Fqo0IYedRPhUqOlHRTfduu+5d53PXnL5DmCqqtiV/1OJqzV+OiNqdNfwx+ptPajfntPV0z67fu1Yojjqj33bPrx15rPaintJobW2jibGwo1FJXX9M5tYk2mTV9Wpdln+aA2YAAAAAAAAAAAAAAAAAAAAAAAAAAAGszzaGhg4a607Xvogt85vuX68DKtZtPTWOZeWtFY5ln1q8YRc5yUYxV5Sk0lFLm2zyjbjb72m+HwzaoXtOfB17crcod3Pn2Go2p20r46Wlvq6Cd40Yvc+xzf3n9Dnrl/qaEY/nyd5+yo2Nub/LTx93b7IY6+HcL74VJX8JWa/U3ntR57kmZdTU3/AATWmfd2S8v3OqeJK34hinHmmfU9/wB03TyRfHEe4bn2oLFGuy/GUdTVbVvtp0y0+LNvUyeM46sNUv8AgqO3pJfqiAloLEm/2Z365cvdivq3+aNOtnKum/WRUrcHF29Tp8lwsaVFQTUmt82uc3x/ruAzgAAAAAAAAAAAAAAAAAAAAAAAADWbQ53DCYeVaW9r3YRv8dR/DH9X3JmVazaYrXzLy1orHMsHaza2ngoaY2qV5p6Kd90V88+yP5/VeNZtmtTEVHUqzdSTe+T59yXKK5JFzNsyqVZyqVJOVSq25P8ARdi5JdhrLnUa2rXXr/P3KgzZ7Zp/l6VBRMrcl8tAbLLcwqJxpKMqmpqMIxTc7vgorn4FrJ8lr4uqqWHg5y4yfCNOPzTlyX9I9h2T2IoYGOt2q4hq0qrXw34xpr7q7+L59hXbufFWnReOZ/T88JmriyWt1VniHA4zK69OTjUhKMla6duav4GRlmYVaae++mz77HaY6VOpUlN2d9yv2Lca3EbO0am+L0S7uD8jm12nlm0KnZN8Tpsrgm5Tu96ircubv4/scrluzjozvKKcfmTbV/B8DoqtZ0lGceCaUlycWBuQW6FZTipR3plwAAAAAAAAAAAAAAAAAAAAAAHlfSfnGvExw6fu0IpyXbUmr/SOn1Z6m2eAZxj+uxFWtx6yrOS/w6vd+li1+F4+rJN59f7/ACVfv34pFf1a2vK8vDcQDZS5fTKpgNvszs3Vx1dUqfuxVpVajV1Shfj3t8Eufqai57b0cZQsPgKcrWniF183zal8C8o29WQ9zYnDj5jzPhJ1sP8Ay34nw3GR5FQwdJUaENKW+UnvnUl80nzf9Izqyel246XbxsTBzMzMzzK8iIiOIebyzKz3suU81XaSzrJoKvUVnvndWb4S9631NbPZ+XJuPi9/oePW4hnslwkTefXTU3dNWNFDJ5Xs5S9Tb4HL6UItOOrUrSc222uzuA3OR5nbc37r493edKmcpRxlGCsoRVu5HQ5VVcqUZduq3hqdgMsAAAAAAAAAAAAAAAAAAAABgZ9ierwtapw0UKsl46Hb6nz85WV27JI9+2hy2eJwtXDwmqcqsHBSknKKu+aTR45m/Q7m17xnh665RhUlT/lmkvqyz0tmmGk8+ZQdnBbLaOPEOdUr8N4IYzYLNqHxYLEWXOkutX8jZqnPEwkoSVWM27KE4SUm+xRauyfXerPmESdS0e26pU3KSguMmorxk7fqfSGGoqEIwW5QjGK7lFWX5HjOxHR5mNWrTxGJhHDUYVIVNNVPrqijJSsoL4b24yt4M9qRX72xXL0xX0mamG2PnqVALeJk1CTXFRk142K1Nctm2JXXSn2vSn4K1/oYcqyJziprfzNdVyqV91SaXZcDJlViiksVfdDe+fYvFmIsrX35yl4uy+hOdZQ92NkB0GVbM0qsI1ak6km73gpKMLqTVtyvbd2nS06ailGKSSSSS4JLka7Z3/h4Pt1v+ZmzAAAAAAAAAAAAAAAAAAAAAAFy3XxEIRc5yjCK3uUmoxXi2c9ththHBRUIJTrzV4xb92Efnl+i52PI8/2ixGKl9tVlPnbhCPdGK3IsNfQvljrntH3+iHm26456Y7y9QxvSnl1OWmMqta33qUPd8nJq/kZeU7e5dipqEamipf3I146G3+F8L+dzwy5Qnz8OxccRyixuZOX01cHA9F21c8RCWErycqlGKlTnJ3lOlws3zcXbf2NHfFLlxTivNJWWO8ZKxaAo0VBqbHH1KWiUoLhGUorwT3FicjKx7+1n/mS/MwqjAxcXX0pt8ErmopVJTlflyRkZtU4Q+Z3fgiuCpcF22QHo+VUdFCnHspx9bXZlkYRskuxJEgAAAAAAAAAAAAjcXAkCNxcCQI3KXAmUZTUUuB4NtVmkq2Mrzb/504LujB6Ir0iaOTuzebc5Y8Ljq0WrRqTdem+UoVHq3eD1LyNBTqKW5cVy7V3HT4s1ZrWI8cKG+OYtMykUBRkhqdX0YzazOlbg4V1L/D1Tf5qJ7geadE+zU4asdVjp1w6vDpqzcG05VPB2SXn3HpGo57evF8vb12XOpSa4+6YIaik6qSbbskrsgpTlce/tZ/5k/wAzArMysXO85S+aUperua+vUA0+JlqqvusjZZZTvUgu2cF/MjWwXvPvbZu8jhevTS/vIvyW9/kB6ACCkVuBIEbi4EgRuLgSBS4uBUFABb1FNRbuUbAuaxrLLkRcgMjrCnWGM5kZVQMp1B1pguuW5YoDE2s2XoZjS6ureE4XdKtFJzpt8d33ovnH8jyPMuinNKUvsoU8RG/uzpVYwfi4zaaZ7BUzG3b6GNPObcpehsrltWOIYWx1t3ea5P0WZnUd8RUo4aHPW1WqPwjDd6tHd5N0b4DDtTqasVUjvvWsqafb1a3PzuZf9uLsl6ElnF+UvQzts5Zjjq7MYw0ieeHQ9cOvNHHMr8mXY4t9hobW3641+c4u0NK4ye/wX/2xCOIZr8yk5O/JKyA1GMxDGVYKVSNWrL4KVOdvxVNLsvLj6GPVjKUtMVdtpLxbOlr040MK6S+SUV+KclvYHGU1vOl2Xh9un8sJv6W/U5+nQergdFkdRUpOU93uNLnd3W7cB1usazXUcyjLk142MuNQC/qK6iypldQF3UVuWtRXUBd1C5bUiuoCdwQ1FQIWKNE2imkCDRFxLukppAsuBFwL7iNIGO6ZB0V2GU4kXADFdBdhB4ddi9DM0FHTAwnh12L0IuiuwznSI9SBhdWiLsZzw5D2VAa6vP3Wk1F8m+Bhf2vCPuzspeKafgzc1MvjLirmBX2Uw0/iprxTaf0AsxzqCVoqK8LI12cZjrheKcpRfwx3tp8d3oZ/+w+G5OsvCrIvYbZGhTd49Y3+KbkBydPMpLjRq/wSMhZ3206v/rn+x2Mcmii7HLkBx9LPeShVf/jn+x1GX4p9XG/G2/u33sZawRJYQCirElVJLDlVQAKoSUh1RVUwKqRXUUUCqgAuCugAXrCxKwsBGxSxMWAhYaSdilgI6SmknYWAhpGknYWAhpKaS5YWAtaCuguWFgLegpoLthYC1oK9WXLCwFvSNJcsLAQ0hxLlhYCGkaSdgBDSNJOwAhpK6SQsBHSCVgBUFAAAAAAAAAAAAAAAAAAAAAAAAAAAAAqAAAAAAAAAB//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sp>
        <p:nvSpPr>
          <p:cNvPr id="26630" name="AutoShape 6" descr="data:image/jpeg;base64,/9j/4AAQSkZJRgABAQAAAQABAAD/2wCEAAkGBg8QEBUPDxAQDxAPDw8PDxAPEBAQEA4QFBAVFBQQFBUXHCYeGBkjGRQUHy8gIygpLCwsFR4xNTAqNSgrLCkBCQoKDgwOGQ8PGjQkHyQ0LSwsNS8pLC8yKiovLDUsKiwsKiwpNSksNSwsKiksLiwsLCwpLSwsKSksLCwqKSwsLP/AABEIAOEA4QMBIgACEQEDEQH/xAAcAAEAAQUBAQAAAAAAAAAAAAAAAgEDBAUGBwj/xABCEAACAQIDBAcFBgMFCQAAAAAAAQIDEQQFEgYhMUEHE1FhcYGRFCIyUqEjQmKxwdGSovAVU3Jz8RYkNENEgoOT4f/EABoBAQACAwEAAAAAAAAAAAAAAAAEBQIDBgH/xAAtEQEAAgIBBAAFAgYDAAAAAAAAAQIDBBESITFBBSJxsfBR0TJhgZGhwRMUFf/aAAwDAQACEQMRAD8A9xAAAAAAAAAAAAjKaSu9yXFvdYCQOezHb3L6DadZVJLjGinU+q3fU0tXpawy+HD15d7dOP6slU08945ik/n1aLbOKvabO7Bw1HpZwr+OhXj4dXL9UbXBdIOXVd3XdW3yrRlD68PqLaeevmk/n0K7OK3i0OkBbo4iE1qhKM4vhKMlJPzRcIreAAAAAAAAAAAAAAAAAAAAAAAAAAAAabajaSngqLqStKbuqVO++cv2XNmdKWvaK1jvLG1opHVPg2k2poYGGqo9U5L7OlH459/cu88mz7a3FYxvrJ6afKjC6ppd/wAz739DXZjmNXEVZVq0nOc3dt8EuUUuSXYYx1Opo0wRzPe36/soNjatlniO0fnkYALBECpQAZWX5pXw8tdCrOlL8ErJ+K4PzO/2c6UFJqnjUot7lXgvd/748vFeiPNgRs+rjzx88f19t2LPfFPyy+iaVWMkpRalGSTjKLTTT4NNEzxrY3bSeCkqdRueGk/ejxdK/wB+H6rn4nsNDERnFThJSjNKUZLepJ8Gjl9rUtr24nx6le6+xXNXmPK4ACIkgAAAAAAAAAAAAAAAAAAAADCzbNaeGoyrVH7sVuS4zk+EV3s8T2hzupi6zq1H3RivhgvlXd/qdH0ibQOtXdGL+zw9490qv3peXDyfacSzqPh+rGLHF7fxT/iFDubE5L9EeI+4LAFmghYr4yEPikr9i3syqWUY3E+7g8PVqvhKpGNqcO7XK0b+ZSt0U5ylqeF1c2lWouXpqK7Z364p6a+U3DqTeOqfDW/21S/F6GTh8ZCe6Mk32cH6GlzPJMVhXpxNCrQb4dZBxUvCXB+TMenFkenxDJ7iJbralPTqCph4HEyatPf2S5+D7fEzC1xZq5a8wgZMc0niVDvejTahwn7FVfuVG3Qb+5U4uHg+K7/E4MrTm4tSi2pRalFrimndNeZjsYa5sc0t+S9w5JxXi0PosGs2bzdYrC06/OcbTS5VI7pL1TNmcZas1tNZ8w6atotETAADF6AAAAAAAAAAAAAAAAGBneYez4erW/u6cpLvla0V62M80u1+R1MbhJ4elVVCU3F63BzVou+nc1a9lvM8fT1R1ePbG/PTPT5eDZjnUVPS7zd25yT+9ff4sjRx9OXCVn2S3MzM66MM0wt31HtEFf38M+t3drh8f0OUnBpuLTTXFNWa8Uy+rv3meY44VE6lYjiXTXMvKsvniK1OhD4qs1G/yri5eSTfkclSxc4fDJpdj3r0Z7F0S7N4hf7/AImCpqVNxw8WmpyUrXqtP4U0rLtTfntv8RrFJnjifX1a6aczeI9e3o2X4KFClCjTWmFOKjFdy5+L4+ZkAHNTPPeV7EcLGLwdOtB06sI1ISVpQnFSjJd6Z5Bt50Zxwl8VhE/Z2/tKTd3Qbe5p8XDlv3rw4ezFvEUYzi4TSlGcXGUXwlFqzT8jPHeaTywvSLQ+bVaKLlCrqXgxtJl0sNiquGd7Uqkoxb5w4wf8LR0ex/R7icVFVaj9noSs4ykrzqLthDs739S+wZa4vntPEKjLjtk+WI7tDcXPW8N0aZfBe+qtV83Ko4/SNkW8Z0Y4Ga+zlWoy5NT1rzUv3Nv/AKmDnjv/AGYf9DLx6YnRJj26dag38E41Y+E1pl9Yr1PQTg9itlsRgMbNTtUpVKElGrC+luM4tRkvuys3u+p3hS701tmm1J5ieJWmrFoxRW3mAAEJJAAAAAAAAAAAAAAAAAAAsavN9mcFi1bE4elV/FKNprwmrSXkzaAeBwuB6H8uo4lYhKpOEPejh6slOkp33Se68kux3O6sAezaZ8vIiI8AAPHoAQq1Ixi5SajGKcpN7kkldt+QHmuZbOQxWeVZ1Fqo0IYedRPhUqOlHRTfduu+5d53PXnL5DmCqqtiV/1OJqzV+OiNqdNfwx+ptPajfntPV0z67fu1Yojjqj33bPrx15rPaintJobW2jibGwo1FJXX9M5tYk2mTV9Wpdln+aA2YAAAAAAAAAAAAAAAAAAAAAAAAAAAGszzaGhg4a607Xvogt85vuX68DKtZtPTWOZeWtFY5ln1q8YRc5yUYxV5Sk0lFLm2zyjbjb72m+HwzaoXtOfB17crcod3Pn2Go2p20r46Wlvq6Cd40Yvc+xzf3n9Dnrl/qaEY/nyd5+yo2Nub/LTx93b7IY6+HcL74VJX8JWa/U3ntR57kmZdTU3/AATWmfd2S8v3OqeJK34hinHmmfU9/wB03TyRfHEe4bn2oLFGuy/GUdTVbVvtp0y0+LNvUyeM46sNUv8AgqO3pJfqiAloLEm/2Z365cvdivq3+aNOtnKum/WRUrcHF29Tp8lwsaVFQTUmt82uc3x/ruAzgAAAAAAAAAAAAAAAAAAAAAAAADWbQ53DCYeVaW9r3YRv8dR/DH9X3JmVazaYrXzLy1orHMsHaza2ngoaY2qV5p6Kd90V88+yP5/VeNZtmtTEVHUqzdSTe+T59yXKK5JFzNsyqVZyqVJOVSq25P8ARdi5JdhrLnUa2rXXr/P3KgzZ7Zp/l6VBRMrcl8tAbLLcwqJxpKMqmpqMIxTc7vgorn4FrJ8lr4uqqWHg5y4yfCNOPzTlyX9I9h2T2IoYGOt2q4hq0qrXw34xpr7q7+L59hXbufFWnReOZ/T88JmriyWt1VniHA4zK69OTjUhKMla6duav4GRlmYVaae++mz77HaY6VOpUlN2d9yv2Lca3EbO0am+L0S7uD8jm12nlm0KnZN8Tpsrgm5Tu96ircubv4/scrluzjozvKKcfmTbV/B8DoqtZ0lGceCaUlycWBuQW6FZTipR3plwAAAAAAAAAAAAAAAAAAAAAAHlfSfnGvExw6fu0IpyXbUmr/SOn1Z6m2eAZxj+uxFWtx6yrOS/w6vd+li1+F4+rJN59f7/ACVfv34pFf1a2vK8vDcQDZS5fTKpgNvszs3Vx1dUqfuxVpVajV1Shfj3t8Eufqai57b0cZQsPgKcrWniF183zal8C8o29WQ9zYnDj5jzPhJ1sP8Ay34nw3GR5FQwdJUaENKW+UnvnUl80nzf9Izqyel246XbxsTBzMzMzzK8iIiOIebyzKz3suU81XaSzrJoKvUVnvndWb4S9631NbPZ+XJuPi9/oePW4hnslwkTefXTU3dNWNFDJ5Xs5S9Tb4HL6UItOOrUrSc222uzuA3OR5nbc37r493edKmcpRxlGCsoRVu5HQ5VVcqUZduq3hqdgMsAAAAAAAAAAAAAAAAAAAABgZ9ierwtapw0UKsl46Hb6nz85WV27JI9+2hy2eJwtXDwmqcqsHBSknKKu+aTR45m/Q7m17xnh665RhUlT/lmkvqyz0tmmGk8+ZQdnBbLaOPEOdUr8N4IYzYLNqHxYLEWXOkutX8jZqnPEwkoSVWM27KE4SUm+xRauyfXerPmESdS0e26pU3KSguMmorxk7fqfSGGoqEIwW5QjGK7lFWX5HjOxHR5mNWrTxGJhHDUYVIVNNVPrqijJSsoL4b24yt4M9qRX72xXL0xX0mamG2PnqVALeJk1CTXFRk142K1Nctm2JXXSn2vSn4K1/oYcqyJziprfzNdVyqV91SaXZcDJlViiksVfdDe+fYvFmIsrX35yl4uy+hOdZQ92NkB0GVbM0qsI1ak6km73gpKMLqTVtyvbd2nS06ailGKSSSSS4JLka7Z3/h4Pt1v+ZmzAAAAAAAAAAAAAAAAAAAAAAFy3XxEIRc5yjCK3uUmoxXi2c9ththHBRUIJTrzV4xb92Efnl+i52PI8/2ixGKl9tVlPnbhCPdGK3IsNfQvljrntH3+iHm26456Y7y9QxvSnl1OWmMqta33qUPd8nJq/kZeU7e5dipqEamipf3I146G3+F8L+dzwy5Qnz8OxccRyixuZOX01cHA9F21c8RCWErycqlGKlTnJ3lOlws3zcXbf2NHfFLlxTivNJWWO8ZKxaAo0VBqbHH1KWiUoLhGUorwT3FicjKx7+1n/mS/MwqjAxcXX0pt8ErmopVJTlflyRkZtU4Q+Z3fgiuCpcF22QHo+VUdFCnHspx9bXZlkYRskuxJEgAAAAAAAAAAAAjcXAkCNxcCQI3KXAmUZTUUuB4NtVmkq2Mrzb/504LujB6Ir0iaOTuzebc5Y8Ljq0WrRqTdem+UoVHq3eD1LyNBTqKW5cVy7V3HT4s1ZrWI8cKG+OYtMykUBRkhqdX0YzazOlbg4V1L/D1Tf5qJ7geadE+zU4asdVjp1w6vDpqzcG05VPB2SXn3HpGo57evF8vb12XOpSa4+6YIaik6qSbbskrsgpTlce/tZ/5k/wAzArMysXO85S+aUperua+vUA0+JlqqvusjZZZTvUgu2cF/MjWwXvPvbZu8jhevTS/vIvyW9/kB6ACCkVuBIEbi4EgRuLgSBS4uBUFABb1FNRbuUbAuaxrLLkRcgMjrCnWGM5kZVQMp1B1pguuW5YoDE2s2XoZjS6ureE4XdKtFJzpt8d33ovnH8jyPMuinNKUvsoU8RG/uzpVYwfi4zaaZ7BUzG3b6GNPObcpehsrltWOIYWx1t3ea5P0WZnUd8RUo4aHPW1WqPwjDd6tHd5N0b4DDtTqasVUjvvWsqafb1a3PzuZf9uLsl6ElnF+UvQzts5Zjjq7MYw0ieeHQ9cOvNHHMr8mXY4t9hobW3641+c4u0NK4ye/wX/2xCOIZr8yk5O/JKyA1GMxDGVYKVSNWrL4KVOdvxVNLsvLj6GPVjKUtMVdtpLxbOlr040MK6S+SUV+KclvYHGU1vOl2Xh9un8sJv6W/U5+nQergdFkdRUpOU93uNLnd3W7cB1usazXUcyjLk142MuNQC/qK6iypldQF3UVuWtRXUBd1C5bUiuoCdwQ1FQIWKNE2imkCDRFxLukppAsuBFwL7iNIGO6ZB0V2GU4kXADFdBdhB4ddi9DM0FHTAwnh12L0IuiuwznSI9SBhdWiLsZzw5D2VAa6vP3Wk1F8m+Bhf2vCPuzspeKafgzc1MvjLirmBX2Uw0/iprxTaf0AsxzqCVoqK8LI12cZjrheKcpRfwx3tp8d3oZ/+w+G5OsvCrIvYbZGhTd49Y3+KbkBydPMpLjRq/wSMhZ3206v/rn+x2Mcmii7HLkBx9LPeShVf/jn+x1GX4p9XG/G2/u33sZawRJYQCirElVJLDlVQAKoSUh1RVUwKqRXUUUCqgAuCugAXrCxKwsBGxSxMWAhYaSdilgI6SmknYWAhpGknYWAhpKaS5YWAtaCuguWFgLegpoLthYC1oK9WXLCwFvSNJcsLAQ0hxLlhYCGkaSdgBDSNJOwAhpK6SQsBHSCVgBUFAAAAAAAAAAAAAAAAAAAAAAAAAAAAAqAAAAAAAAAB//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sp>
        <p:nvSpPr>
          <p:cNvPr id="26631" name="Rectangle 8"/>
          <p:cNvSpPr>
            <a:spLocks noChangeArrowheads="1"/>
          </p:cNvSpPr>
          <p:nvPr/>
        </p:nvSpPr>
        <p:spPr bwMode="auto">
          <a:xfrm>
            <a:off x="228600" y="1828800"/>
            <a:ext cx="8305800" cy="646113"/>
          </a:xfrm>
          <a:prstGeom prst="rect">
            <a:avLst/>
          </a:prstGeom>
          <a:noFill/>
          <a:ln w="9525">
            <a:noFill/>
            <a:miter lim="800000"/>
            <a:headEnd/>
            <a:tailEnd/>
          </a:ln>
        </p:spPr>
        <p:txBody>
          <a:bodyPr>
            <a:spAutoFit/>
          </a:bodyPr>
          <a:lstStyle/>
          <a:p>
            <a:pPr marL="457200" indent="-457200"/>
            <a:r>
              <a:rPr lang="en-US" dirty="0">
                <a:latin typeface="Verdana" pitchFamily="34" charset="0"/>
              </a:rPr>
              <a:t> </a:t>
            </a:r>
          </a:p>
          <a:p>
            <a:pPr marL="457200" indent="-457200"/>
            <a:endParaRPr lang="en-US" dirty="0">
              <a:latin typeface="Verdana" pitchFamily="34" charset="0"/>
            </a:endParaRPr>
          </a:p>
        </p:txBody>
      </p:sp>
      <p:sp>
        <p:nvSpPr>
          <p:cNvPr id="26633" name="Rectangle 12"/>
          <p:cNvSpPr>
            <a:spLocks noChangeArrowheads="1"/>
          </p:cNvSpPr>
          <p:nvPr/>
        </p:nvSpPr>
        <p:spPr bwMode="auto">
          <a:xfrm>
            <a:off x="228600" y="2175801"/>
            <a:ext cx="8534400" cy="4385816"/>
          </a:xfrm>
          <a:prstGeom prst="rect">
            <a:avLst/>
          </a:prstGeom>
          <a:noFill/>
          <a:ln w="9525">
            <a:noFill/>
            <a:miter lim="800000"/>
            <a:headEnd/>
            <a:tailEnd/>
          </a:ln>
        </p:spPr>
        <p:txBody>
          <a:bodyPr wrap="square">
            <a:spAutoFit/>
          </a:bodyPr>
          <a:lstStyle/>
          <a:p>
            <a:r>
              <a:rPr lang="en-US"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Simplicity</a:t>
            </a: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Eases adoption and training, increases use and allows </a:t>
            </a: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for </a:t>
            </a: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staff turnover.</a:t>
            </a:r>
            <a:endPar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buFont typeface="Arial" pitchFamily="34" charset="0"/>
              <a:buChar char="•"/>
            </a:pPr>
            <a:endPar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Accessibility</a:t>
            </a: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Increases likelihood of use.</a:t>
            </a:r>
          </a:p>
          <a:p>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*Avoid </a:t>
            </a: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solutions that license in a per seat or per session </a:t>
            </a: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model.</a:t>
            </a:r>
          </a:p>
          <a:p>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*Seek </a:t>
            </a: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out solutions </a:t>
            </a: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with mobility for enhanced accuracy.</a:t>
            </a:r>
            <a:endPar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buFont typeface="Arial" pitchFamily="34" charset="0"/>
              <a:buChar char="•"/>
            </a:pPr>
            <a:endPar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Process Integration</a:t>
            </a: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 Ingrain the DCIM solution in the DC processes so the data will stay relevant and therefore used long term. </a:t>
            </a:r>
          </a:p>
          <a:p>
            <a:endPar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Flexibility</a:t>
            </a: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 Ability to scale and grow with the organization.</a:t>
            </a:r>
            <a:endPar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buFont typeface="Arial" pitchFamily="34" charset="0"/>
              <a:buChar char="•"/>
            </a:pPr>
            <a:endPar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The best solution for you </a:t>
            </a: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Don’t only consider solutions from</a:t>
            </a:r>
            <a:b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b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vendors you use today. </a:t>
            </a:r>
          </a:p>
          <a:p>
            <a:endPar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Interfaces – </a:t>
            </a: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DCIM is </a:t>
            </a: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not monolithic</a:t>
            </a: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but </a:t>
            </a: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part of an </a:t>
            </a: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ecosystem.</a:t>
            </a:r>
            <a:endPar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Just enough </a:t>
            </a:r>
            <a:r>
              <a:rPr lang="en-US" b="1"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management – </a:t>
            </a: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Solve </a:t>
            </a:r>
            <a:r>
              <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the biggest problems </a:t>
            </a:r>
            <a:r>
              <a:rPr lang="en-US"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first.</a:t>
            </a:r>
            <a:endPar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6634" name="Picture 4"/>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7075" y="4127890"/>
            <a:ext cx="2066925" cy="2371725"/>
          </a:xfrm>
          <a:prstGeom prst="rect">
            <a:avLst/>
          </a:prstGeom>
          <a:noFill/>
          <a:ln w="9525">
            <a:noFill/>
            <a:miter lim="800000"/>
            <a:headEnd/>
            <a:tailEnd/>
          </a:ln>
        </p:spPr>
      </p:pic>
    </p:spTree>
    <p:extLst>
      <p:ext uri="{BB962C8B-B14F-4D97-AF65-F5344CB8AC3E}">
        <p14:creationId xmlns:p14="http://schemas.microsoft.com/office/powerpoint/2010/main" val="27399970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final word on long-term DCIM success</a:t>
            </a:r>
            <a:endParaRPr lang="en-US" dirty="0"/>
          </a:p>
        </p:txBody>
      </p:sp>
      <p:sp>
        <p:nvSpPr>
          <p:cNvPr id="3" name="Content Placeholder 2"/>
          <p:cNvSpPr>
            <a:spLocks noGrp="1"/>
          </p:cNvSpPr>
          <p:nvPr>
            <p:ph idx="1"/>
          </p:nvPr>
        </p:nvSpPr>
        <p:spPr/>
        <p:txBody>
          <a:bodyPr>
            <a:normAutofit fontScale="62500" lnSpcReduction="20000"/>
          </a:bodyPr>
          <a:lstStyle/>
          <a:p>
            <a:pPr marL="0" indent="0">
              <a:lnSpc>
                <a:spcPct val="120000"/>
              </a:lnSpc>
              <a:spcAft>
                <a:spcPts val="0"/>
              </a:spcAft>
              <a:buNone/>
            </a:pPr>
            <a:r>
              <a:rPr lang="en-US" dirty="0" smtClean="0"/>
              <a:t>“</a:t>
            </a:r>
            <a:r>
              <a:rPr lang="en-US" dirty="0"/>
              <a:t>The most-critical component of all DCIM solutions is the viability of the data, and as such, the key success factor for long-term DCIM benefits is tight integration between creating the asset dataset, and keeping it up to date. This implies not only strong import and integration tools between existing processes, but also automated discovery of new assets and, most importantly, a tight linkage into the change management process to ensure that all changes, of any kind, get updated to the dataset automatically. Without that, the initial euphoria of a DCIM product's benefits will dwindle rapidly. Training prior to installation is important, but ongoing training is even more critical after the initial implementation team goes back to their normal jobs</a:t>
            </a:r>
            <a:r>
              <a:rPr lang="en-US" dirty="0" smtClean="0"/>
              <a:t>.”</a:t>
            </a:r>
          </a:p>
          <a:p>
            <a:pPr marL="0" indent="0">
              <a:lnSpc>
                <a:spcPct val="120000"/>
              </a:lnSpc>
              <a:spcAft>
                <a:spcPts val="0"/>
              </a:spcAft>
              <a:buNone/>
            </a:pPr>
            <a:endParaRPr lang="en-US" sz="1900" dirty="0" smtClean="0">
              <a:solidFill>
                <a:schemeClr val="tx1"/>
              </a:solidFill>
            </a:endParaRPr>
          </a:p>
          <a:p>
            <a:pPr marL="0" indent="0">
              <a:lnSpc>
                <a:spcPct val="120000"/>
              </a:lnSpc>
              <a:spcAft>
                <a:spcPts val="0"/>
              </a:spcAft>
              <a:buNone/>
            </a:pPr>
            <a:endParaRPr lang="en-US" dirty="0" smtClean="0">
              <a:solidFill>
                <a:schemeClr val="tx1"/>
              </a:solidFill>
            </a:endParaRPr>
          </a:p>
          <a:p>
            <a:pPr>
              <a:lnSpc>
                <a:spcPct val="120000"/>
              </a:lnSpc>
              <a:spcAft>
                <a:spcPts val="0"/>
              </a:spcAft>
            </a:pPr>
            <a:endParaRPr lang="en-US" dirty="0">
              <a:solidFill>
                <a:schemeClr val="tx1"/>
              </a:solidFill>
            </a:endParaRPr>
          </a:p>
        </p:txBody>
      </p:sp>
      <p:sp>
        <p:nvSpPr>
          <p:cNvPr id="4" name="Footer Placeholder 3"/>
          <p:cNvSpPr txBox="1">
            <a:spLocks/>
          </p:cNvSpPr>
          <p:nvPr/>
        </p:nvSpPr>
        <p:spPr>
          <a:xfrm>
            <a:off x="5685692" y="6472834"/>
            <a:ext cx="2954216"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Source &amp; © Gartner 2014</a:t>
            </a:r>
            <a:endParaRPr lang="en-US" sz="1600" dirty="0"/>
          </a:p>
        </p:txBody>
      </p:sp>
      <p:sp>
        <p:nvSpPr>
          <p:cNvPr id="5" name="TextBox 4"/>
          <p:cNvSpPr txBox="1"/>
          <p:nvPr/>
        </p:nvSpPr>
        <p:spPr>
          <a:xfrm>
            <a:off x="656491" y="6103059"/>
            <a:ext cx="5040352" cy="461665"/>
          </a:xfrm>
          <a:prstGeom prst="rect">
            <a:avLst/>
          </a:prstGeom>
          <a:noFill/>
        </p:spPr>
        <p:txBody>
          <a:bodyPr wrap="square" rtlCol="0">
            <a:spAutoFit/>
          </a:bodyPr>
          <a:lstStyle/>
          <a:p>
            <a:r>
              <a:rPr lang="en-US" sz="1200" dirty="0">
                <a:solidFill>
                  <a:schemeClr val="bg1">
                    <a:lumMod val="50000"/>
                  </a:schemeClr>
                </a:solidFill>
              </a:rPr>
              <a:t>Gartner: Best Practices: Optimize Your Data Center Utilization With DCIM</a:t>
            </a:r>
          </a:p>
          <a:p>
            <a:endParaRPr lang="en-US" sz="1200" dirty="0"/>
          </a:p>
        </p:txBody>
      </p:sp>
    </p:spTree>
    <p:extLst>
      <p:ext uri="{BB962C8B-B14F-4D97-AF65-F5344CB8AC3E}">
        <p14:creationId xmlns:p14="http://schemas.microsoft.com/office/powerpoint/2010/main" val="22986333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642533" y="2262990"/>
            <a:ext cx="5046783" cy="2387600"/>
          </a:xfrm>
        </p:spPr>
        <p:txBody>
          <a:bodyPr>
            <a:noAutofit/>
          </a:bodyPr>
          <a:lstStyle/>
          <a:p>
            <a:r>
              <a:rPr lang="en-US" sz="5400" b="1" dirty="0" smtClean="0"/>
              <a:t/>
            </a:r>
            <a:br>
              <a:rPr lang="en-US" sz="5400" b="1" dirty="0" smtClean="0"/>
            </a:br>
            <a:r>
              <a:rPr lang="en-US" sz="5400" b="1" dirty="0"/>
              <a:t> </a:t>
            </a:r>
            <a:r>
              <a:rPr lang="en-US" sz="5400" b="1" dirty="0" smtClean="0"/>
              <a:t>  SOFTWARE</a:t>
            </a:r>
            <a:br>
              <a:rPr lang="en-US" sz="5400" b="1" dirty="0" smtClean="0"/>
            </a:br>
            <a:r>
              <a:rPr lang="en-US" sz="5400" b="1" dirty="0" smtClean="0"/>
              <a:t>+ PROCESS</a:t>
            </a:r>
            <a:br>
              <a:rPr lang="en-US" sz="5400" b="1" dirty="0" smtClean="0"/>
            </a:br>
            <a:r>
              <a:rPr lang="en-US" sz="5400" b="1" dirty="0" smtClean="0"/>
              <a:t>+ MATURITY</a:t>
            </a:r>
            <a:r>
              <a:rPr lang="en-US" sz="5400" b="1" dirty="0"/>
              <a:t/>
            </a:r>
            <a:br>
              <a:rPr lang="en-US" sz="5400" b="1" dirty="0"/>
            </a:br>
            <a:r>
              <a:rPr lang="en-US" sz="5400" b="1" dirty="0" smtClean="0"/>
              <a:t>= DCIM SUCCESS</a:t>
            </a:r>
            <a:endParaRPr lang="en-US" sz="5400" dirty="0"/>
          </a:p>
        </p:txBody>
      </p:sp>
      <p:sp>
        <p:nvSpPr>
          <p:cNvPr id="5" name="Subtitle 4"/>
          <p:cNvSpPr>
            <a:spLocks noGrp="1"/>
          </p:cNvSpPr>
          <p:nvPr>
            <p:ph type="subTitle" idx="1"/>
          </p:nvPr>
        </p:nvSpPr>
        <p:spPr>
          <a:xfrm>
            <a:off x="0" y="5494698"/>
            <a:ext cx="5929256" cy="1336177"/>
          </a:xfrm>
        </p:spPr>
        <p:txBody>
          <a:bodyPr>
            <a:normAutofit/>
          </a:bodyPr>
          <a:lstStyle/>
          <a:p>
            <a:r>
              <a:rPr lang="en-US" sz="2800" dirty="0" smtClean="0">
                <a:latin typeface="Tahoma" panose="020B0604030504040204" pitchFamily="34" charset="0"/>
              </a:rPr>
              <a:t>Paul Goodison, CEO, Cormant Inc.</a:t>
            </a:r>
          </a:p>
          <a:p>
            <a:r>
              <a:rPr lang="en-US" sz="2800" dirty="0" smtClean="0">
                <a:latin typeface="Tahoma" panose="020B0604030504040204" pitchFamily="34" charset="0"/>
              </a:rPr>
              <a:t>pgoodiso@cormant.com</a:t>
            </a:r>
            <a:endParaRPr lang="en-US" sz="2800" dirty="0">
              <a:latin typeface="Tahoma" panose="020B060403050404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4560" y="5656494"/>
            <a:ext cx="2865120" cy="806977"/>
          </a:xfrm>
          <a:prstGeom prst="rect">
            <a:avLst/>
          </a:prstGeom>
        </p:spPr>
      </p:pic>
      <p:cxnSp>
        <p:nvCxnSpPr>
          <p:cNvPr id="3" name="Straight Connector 2"/>
          <p:cNvCxnSpPr/>
          <p:nvPr/>
        </p:nvCxnSpPr>
        <p:spPr>
          <a:xfrm>
            <a:off x="2897841" y="3837235"/>
            <a:ext cx="5520018" cy="0"/>
          </a:xfrm>
          <a:prstGeom prst="line">
            <a:avLst/>
          </a:prstGeom>
          <a:ln w="50800" cap="rnd">
            <a:solidFill>
              <a:srgbClr val="F5792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721" y="1532579"/>
            <a:ext cx="2747526" cy="3320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05612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Problems in the Datacenter – last 12 months</a:t>
            </a:r>
            <a:endParaRPr lang="en-US" sz="3200" dirty="0"/>
          </a:p>
        </p:txBody>
      </p:sp>
      <p:graphicFrame>
        <p:nvGraphicFramePr>
          <p:cNvPr id="6" name="Chart 5"/>
          <p:cNvGraphicFramePr/>
          <p:nvPr>
            <p:extLst>
              <p:ext uri="{D42A27DB-BD31-4B8C-83A1-F6EECF244321}">
                <p14:modId xmlns:p14="http://schemas.microsoft.com/office/powerpoint/2010/main" val="1740458728"/>
              </p:ext>
            </p:extLst>
          </p:nvPr>
        </p:nvGraphicFramePr>
        <p:xfrm>
          <a:off x="410308" y="1928446"/>
          <a:ext cx="8229600" cy="406876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292276" y="5987834"/>
            <a:ext cx="1818985" cy="538609"/>
          </a:xfrm>
          <a:prstGeom prst="rect">
            <a:avLst/>
          </a:prstGeom>
          <a:noFill/>
        </p:spPr>
        <p:txBody>
          <a:bodyPr wrap="square" lIns="91440" rtlCol="0">
            <a:spAutoFit/>
          </a:bodyPr>
          <a:lstStyle/>
          <a:p>
            <a:pPr marL="274320" indent="-274320">
              <a:spcAft>
                <a:spcPts val="600"/>
              </a:spcAft>
              <a:buClr>
                <a:schemeClr val="tx2"/>
              </a:buClr>
            </a:pPr>
            <a:r>
              <a:rPr lang="en-US" sz="1200" dirty="0" smtClean="0"/>
              <a:t>% of respondents</a:t>
            </a:r>
          </a:p>
          <a:p>
            <a:pPr marL="274320" indent="-274320">
              <a:spcAft>
                <a:spcPts val="600"/>
              </a:spcAft>
              <a:buClr>
                <a:schemeClr val="tx2"/>
              </a:buClr>
            </a:pPr>
            <a:r>
              <a:rPr lang="en-US" sz="1200" dirty="0" smtClean="0"/>
              <a:t>N = 401</a:t>
            </a:r>
          </a:p>
        </p:txBody>
      </p:sp>
      <p:sp>
        <p:nvSpPr>
          <p:cNvPr id="9" name="Footer Placeholder 3"/>
          <p:cNvSpPr txBox="1">
            <a:spLocks/>
          </p:cNvSpPr>
          <p:nvPr/>
        </p:nvSpPr>
        <p:spPr>
          <a:xfrm>
            <a:off x="492370" y="6472834"/>
            <a:ext cx="8112370"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chemeClr val="bg1">
                    <a:lumMod val="50000"/>
                  </a:schemeClr>
                </a:solidFill>
              </a:rPr>
              <a:t>Source: Koppy</a:t>
            </a:r>
            <a:r>
              <a:rPr lang="en-US" sz="1200" dirty="0">
                <a:solidFill>
                  <a:schemeClr val="bg1">
                    <a:lumMod val="50000"/>
                  </a:schemeClr>
                </a:solidFill>
              </a:rPr>
              <a:t>, Jennifer</a:t>
            </a:r>
            <a:r>
              <a:rPr lang="en-US" sz="1200" dirty="0" smtClean="0">
                <a:solidFill>
                  <a:schemeClr val="bg1">
                    <a:lumMod val="50000"/>
                  </a:schemeClr>
                </a:solidFill>
              </a:rPr>
              <a:t>, IDC. </a:t>
            </a:r>
            <a:r>
              <a:rPr lang="en-US" sz="1200" dirty="0">
                <a:solidFill>
                  <a:schemeClr val="bg1">
                    <a:lumMod val="50000"/>
                  </a:schemeClr>
                </a:solidFill>
              </a:rPr>
              <a:t>“What IT Managers Want from DCIM: Results of IDC’s 2013 Datacenter Survey” March 13, 2014.</a:t>
            </a:r>
          </a:p>
        </p:txBody>
      </p:sp>
    </p:spTree>
    <p:extLst>
      <p:ext uri="{BB962C8B-B14F-4D97-AF65-F5344CB8AC3E}">
        <p14:creationId xmlns:p14="http://schemas.microsoft.com/office/powerpoint/2010/main" val="35342070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DCIM Procurement</a:t>
            </a:r>
            <a:endParaRPr lang="en-US" dirty="0"/>
          </a:p>
        </p:txBody>
      </p:sp>
      <p:sp>
        <p:nvSpPr>
          <p:cNvPr id="3" name="Content Placeholder 2"/>
          <p:cNvSpPr>
            <a:spLocks noGrp="1"/>
          </p:cNvSpPr>
          <p:nvPr>
            <p:ph idx="1"/>
          </p:nvPr>
        </p:nvSpPr>
        <p:spPr>
          <a:xfrm>
            <a:off x="269630" y="2262554"/>
            <a:ext cx="8285475" cy="4173415"/>
          </a:xfrm>
        </p:spPr>
        <p:txBody>
          <a:bodyPr>
            <a:normAutofit fontScale="70000" lnSpcReduction="20000"/>
          </a:bodyPr>
          <a:lstStyle/>
          <a:p>
            <a:pPr marL="0" indent="0">
              <a:lnSpc>
                <a:spcPct val="120000"/>
              </a:lnSpc>
              <a:buNone/>
            </a:pPr>
            <a:r>
              <a:rPr lang="en-US" b="1" dirty="0">
                <a:latin typeface="Verdana" pitchFamily="34" charset="0"/>
              </a:rPr>
              <a:t>Questions to ask your organization before you </a:t>
            </a:r>
            <a:r>
              <a:rPr lang="en-US" b="1" dirty="0" smtClean="0">
                <a:latin typeface="Verdana" pitchFamily="34" charset="0"/>
              </a:rPr>
              <a:t>start</a:t>
            </a:r>
          </a:p>
          <a:p>
            <a:pPr marL="514350" indent="-514350">
              <a:lnSpc>
                <a:spcPct val="120000"/>
              </a:lnSpc>
              <a:buFont typeface="+mj-lt"/>
              <a:buAutoNum type="arabicPeriod"/>
            </a:pPr>
            <a:r>
              <a:rPr lang="en-US" dirty="0">
                <a:latin typeface="Verdana" pitchFamily="34" charset="0"/>
              </a:rPr>
              <a:t>Do we understand what problems we want to </a:t>
            </a:r>
            <a:r>
              <a:rPr lang="en-US" dirty="0" smtClean="0">
                <a:latin typeface="Verdana" pitchFamily="34" charset="0"/>
              </a:rPr>
              <a:t>solve and what </a:t>
            </a:r>
            <a:r>
              <a:rPr lang="en-US" dirty="0">
                <a:latin typeface="Verdana" pitchFamily="34" charset="0"/>
              </a:rPr>
              <a:t>are </a:t>
            </a:r>
            <a:r>
              <a:rPr lang="en-US" dirty="0" smtClean="0">
                <a:latin typeface="Verdana" pitchFamily="34" charset="0"/>
              </a:rPr>
              <a:t>our </a:t>
            </a:r>
            <a:r>
              <a:rPr lang="en-US" dirty="0">
                <a:latin typeface="Verdana" pitchFamily="34" charset="0"/>
              </a:rPr>
              <a:t>biggest </a:t>
            </a:r>
            <a:r>
              <a:rPr lang="en-US" dirty="0" smtClean="0">
                <a:latin typeface="Verdana" pitchFamily="34" charset="0"/>
              </a:rPr>
              <a:t>problems today?</a:t>
            </a:r>
            <a:endParaRPr lang="en-US" dirty="0">
              <a:latin typeface="Verdana" pitchFamily="34" charset="0"/>
            </a:endParaRPr>
          </a:p>
          <a:p>
            <a:pPr marL="514350" indent="-514350">
              <a:lnSpc>
                <a:spcPct val="120000"/>
              </a:lnSpc>
              <a:buFont typeface="+mj-lt"/>
              <a:buAutoNum type="arabicPeriod"/>
            </a:pPr>
            <a:r>
              <a:rPr lang="en-US" dirty="0">
                <a:latin typeface="Verdana" pitchFamily="34" charset="0"/>
              </a:rPr>
              <a:t>How good is </a:t>
            </a:r>
            <a:r>
              <a:rPr lang="en-US" dirty="0" smtClean="0">
                <a:latin typeface="Verdana" pitchFamily="34" charset="0"/>
              </a:rPr>
              <a:t>our documentation </a:t>
            </a:r>
            <a:r>
              <a:rPr lang="en-US" dirty="0">
                <a:latin typeface="Verdana" pitchFamily="34" charset="0"/>
              </a:rPr>
              <a:t>of what </a:t>
            </a:r>
            <a:r>
              <a:rPr lang="en-US" dirty="0" smtClean="0">
                <a:latin typeface="Verdana" pitchFamily="34" charset="0"/>
              </a:rPr>
              <a:t>we have </a:t>
            </a:r>
            <a:r>
              <a:rPr lang="en-US" dirty="0">
                <a:latin typeface="Verdana" pitchFamily="34" charset="0"/>
              </a:rPr>
              <a:t>today?</a:t>
            </a:r>
          </a:p>
          <a:p>
            <a:pPr marL="514350" indent="-514350">
              <a:lnSpc>
                <a:spcPct val="120000"/>
              </a:lnSpc>
              <a:buFont typeface="+mj-lt"/>
              <a:buAutoNum type="arabicPeriod"/>
            </a:pPr>
            <a:r>
              <a:rPr lang="en-US" dirty="0" smtClean="0">
                <a:latin typeface="Verdana" pitchFamily="34" charset="0"/>
              </a:rPr>
              <a:t>Do we </a:t>
            </a:r>
            <a:r>
              <a:rPr lang="en-US" dirty="0">
                <a:latin typeface="Verdana" pitchFamily="34" charset="0"/>
              </a:rPr>
              <a:t>have the will to enforce a single process?</a:t>
            </a:r>
          </a:p>
          <a:p>
            <a:pPr marL="514350" indent="-514350">
              <a:lnSpc>
                <a:spcPct val="120000"/>
              </a:lnSpc>
              <a:buFont typeface="+mj-lt"/>
              <a:buAutoNum type="arabicPeriod"/>
            </a:pPr>
            <a:r>
              <a:rPr lang="en-US" dirty="0">
                <a:latin typeface="Verdana" pitchFamily="34" charset="0"/>
              </a:rPr>
              <a:t>What cross department buy in do </a:t>
            </a:r>
            <a:r>
              <a:rPr lang="en-US" dirty="0" smtClean="0">
                <a:latin typeface="Verdana" pitchFamily="34" charset="0"/>
              </a:rPr>
              <a:t>we have </a:t>
            </a:r>
            <a:r>
              <a:rPr lang="en-US" dirty="0">
                <a:latin typeface="Verdana" pitchFamily="34" charset="0"/>
              </a:rPr>
              <a:t>or need?</a:t>
            </a:r>
          </a:p>
          <a:p>
            <a:pPr marL="514350" indent="-514350">
              <a:lnSpc>
                <a:spcPct val="120000"/>
              </a:lnSpc>
              <a:buFont typeface="+mj-lt"/>
              <a:buAutoNum type="arabicPeriod"/>
            </a:pPr>
            <a:r>
              <a:rPr lang="en-US" dirty="0" smtClean="0">
                <a:latin typeface="Verdana" pitchFamily="34" charset="0"/>
              </a:rPr>
              <a:t>What </a:t>
            </a:r>
            <a:r>
              <a:rPr lang="en-US" dirty="0">
                <a:latin typeface="Verdana" pitchFamily="34" charset="0"/>
              </a:rPr>
              <a:t>is the cost of inaction, can we keep doing things with a </a:t>
            </a:r>
            <a:r>
              <a:rPr lang="en-US" dirty="0" smtClean="0">
                <a:latin typeface="Verdana" pitchFamily="34" charset="0"/>
              </a:rPr>
              <a:t>spreadsheet?</a:t>
            </a:r>
          </a:p>
          <a:p>
            <a:pPr marL="514350" indent="-514350">
              <a:lnSpc>
                <a:spcPct val="120000"/>
              </a:lnSpc>
              <a:buFont typeface="+mj-lt"/>
              <a:buAutoNum type="arabicPeriod"/>
            </a:pPr>
            <a:r>
              <a:rPr lang="en-US" dirty="0" smtClean="0"/>
              <a:t>What DC initiatives are coming up?</a:t>
            </a:r>
            <a:endParaRPr lang="en-US" dirty="0"/>
          </a:p>
        </p:txBody>
      </p:sp>
    </p:spTree>
    <p:extLst>
      <p:ext uri="{BB962C8B-B14F-4D97-AF65-F5344CB8AC3E}">
        <p14:creationId xmlns:p14="http://schemas.microsoft.com/office/powerpoint/2010/main" val="9130205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DCIM Procurement</a:t>
            </a:r>
            <a:endParaRPr lang="en-US" dirty="0"/>
          </a:p>
        </p:txBody>
      </p:sp>
      <p:sp>
        <p:nvSpPr>
          <p:cNvPr id="3" name="Content Placeholder 2"/>
          <p:cNvSpPr>
            <a:spLocks noGrp="1"/>
          </p:cNvSpPr>
          <p:nvPr>
            <p:ph idx="1"/>
          </p:nvPr>
        </p:nvSpPr>
        <p:spPr>
          <a:xfrm>
            <a:off x="222737" y="2239107"/>
            <a:ext cx="8675077" cy="4372707"/>
          </a:xfrm>
        </p:spPr>
        <p:txBody>
          <a:bodyPr>
            <a:noAutofit/>
          </a:bodyPr>
          <a:lstStyle/>
          <a:p>
            <a:pPr marL="0" indent="0">
              <a:buNone/>
            </a:pPr>
            <a:r>
              <a:rPr lang="en-US" sz="1900" b="1" dirty="0">
                <a:latin typeface="Verdana" pitchFamily="34" charset="0"/>
              </a:rPr>
              <a:t>Questions to ask the DCIM </a:t>
            </a:r>
            <a:r>
              <a:rPr lang="en-US" sz="1900" b="1" dirty="0" smtClean="0">
                <a:latin typeface="Verdana" pitchFamily="34" charset="0"/>
              </a:rPr>
              <a:t>Vendor</a:t>
            </a:r>
          </a:p>
          <a:p>
            <a:pPr marL="514350" indent="-514350">
              <a:buFont typeface="+mj-lt"/>
              <a:buAutoNum type="arabicPeriod"/>
            </a:pPr>
            <a:r>
              <a:rPr lang="en-US" sz="1900" dirty="0">
                <a:latin typeface="Verdana" pitchFamily="34" charset="0"/>
              </a:rPr>
              <a:t>What parts of my problem set does the solution cover?</a:t>
            </a:r>
          </a:p>
          <a:p>
            <a:pPr marL="514350" indent="-514350">
              <a:buFont typeface="+mj-lt"/>
              <a:buAutoNum type="arabicPeriod"/>
            </a:pPr>
            <a:r>
              <a:rPr lang="en-US" sz="1900" dirty="0" smtClean="0">
                <a:latin typeface="Verdana" pitchFamily="34" charset="0"/>
              </a:rPr>
              <a:t>Current </a:t>
            </a:r>
            <a:r>
              <a:rPr lang="en-US" sz="1900" dirty="0">
                <a:latin typeface="Verdana" pitchFamily="34" charset="0"/>
              </a:rPr>
              <a:t>customer base and type; are they similar to you?</a:t>
            </a:r>
          </a:p>
          <a:p>
            <a:pPr marL="514350" indent="-514350">
              <a:buFont typeface="+mj-lt"/>
              <a:buAutoNum type="arabicPeriod"/>
            </a:pPr>
            <a:r>
              <a:rPr lang="en-US" sz="1900" dirty="0" smtClean="0">
                <a:latin typeface="Verdana" pitchFamily="34" charset="0"/>
              </a:rPr>
              <a:t>What </a:t>
            </a:r>
            <a:r>
              <a:rPr lang="en-US" sz="1900" dirty="0">
                <a:latin typeface="Verdana" pitchFamily="34" charset="0"/>
              </a:rPr>
              <a:t>implementation support is available?</a:t>
            </a:r>
          </a:p>
          <a:p>
            <a:pPr marL="514350" indent="-514350">
              <a:buFont typeface="+mj-lt"/>
              <a:buAutoNum type="arabicPeriod"/>
            </a:pPr>
            <a:r>
              <a:rPr lang="en-US" sz="1900" dirty="0">
                <a:latin typeface="Verdana" pitchFamily="34" charset="0"/>
              </a:rPr>
              <a:t>Is mobility built into the solution – tablets, handhelds, etc.?</a:t>
            </a:r>
          </a:p>
          <a:p>
            <a:pPr marL="514350" indent="-514350">
              <a:buFont typeface="+mj-lt"/>
              <a:buAutoNum type="arabicPeriod"/>
            </a:pPr>
            <a:r>
              <a:rPr lang="en-US" sz="1900" dirty="0">
                <a:latin typeface="Verdana" pitchFamily="34" charset="0"/>
              </a:rPr>
              <a:t>What additional hardware is required?</a:t>
            </a:r>
          </a:p>
          <a:p>
            <a:pPr marL="514350" indent="-514350">
              <a:buFont typeface="+mj-lt"/>
              <a:buAutoNum type="arabicPeriod"/>
            </a:pPr>
            <a:r>
              <a:rPr lang="en-US" sz="1900" dirty="0" smtClean="0">
                <a:latin typeface="Verdana" pitchFamily="34" charset="0"/>
              </a:rPr>
              <a:t>How configurable is the product (user </a:t>
            </a:r>
            <a:r>
              <a:rPr lang="en-US" sz="1900" dirty="0">
                <a:latin typeface="Verdana" pitchFamily="34" charset="0"/>
              </a:rPr>
              <a:t>managed</a:t>
            </a:r>
            <a:r>
              <a:rPr lang="en-US" sz="1900" dirty="0" smtClean="0">
                <a:latin typeface="Verdana" pitchFamily="34" charset="0"/>
              </a:rPr>
              <a:t>)?</a:t>
            </a:r>
            <a:endParaRPr lang="en-US" sz="1900" dirty="0">
              <a:latin typeface="Verdana" pitchFamily="34" charset="0"/>
            </a:endParaRPr>
          </a:p>
          <a:p>
            <a:pPr marL="514350" indent="-514350">
              <a:buFont typeface="+mj-lt"/>
              <a:buAutoNum type="arabicPeriod"/>
            </a:pPr>
            <a:r>
              <a:rPr lang="en-US" sz="1900" dirty="0">
                <a:latin typeface="Verdana" pitchFamily="34" charset="0"/>
              </a:rPr>
              <a:t>How will the solution scale?</a:t>
            </a:r>
          </a:p>
          <a:p>
            <a:pPr marL="514350" indent="-514350">
              <a:buFont typeface="+mj-lt"/>
              <a:buAutoNum type="arabicPeriod"/>
            </a:pPr>
            <a:r>
              <a:rPr lang="en-US" sz="1900" dirty="0">
                <a:latin typeface="Verdana" pitchFamily="34" charset="0"/>
              </a:rPr>
              <a:t>What interfaces does the solution have?</a:t>
            </a:r>
          </a:p>
          <a:p>
            <a:pPr marL="514350" indent="-514350">
              <a:buFont typeface="+mj-lt"/>
              <a:buAutoNum type="arabicPeriod"/>
            </a:pPr>
            <a:r>
              <a:rPr lang="en-US" sz="1900" dirty="0">
                <a:latin typeface="Verdana" pitchFamily="34" charset="0"/>
              </a:rPr>
              <a:t>What is the support model?</a:t>
            </a:r>
          </a:p>
          <a:p>
            <a:pPr marL="514350" indent="-514350">
              <a:buFont typeface="+mj-lt"/>
              <a:buAutoNum type="arabicPeriod"/>
            </a:pPr>
            <a:r>
              <a:rPr lang="en-US" sz="1900" dirty="0">
                <a:latin typeface="Verdana" pitchFamily="34" charset="0"/>
              </a:rPr>
              <a:t>Solution maturity, what version is this?</a:t>
            </a:r>
          </a:p>
          <a:p>
            <a:pPr marL="514350" indent="-514350">
              <a:buFont typeface="+mj-lt"/>
              <a:buAutoNum type="arabicPeriod"/>
            </a:pPr>
            <a:r>
              <a:rPr lang="en-US" sz="1900" dirty="0" smtClean="0">
                <a:latin typeface="Verdana" pitchFamily="34" charset="0"/>
              </a:rPr>
              <a:t>Road </a:t>
            </a:r>
            <a:r>
              <a:rPr lang="en-US" sz="1900" dirty="0">
                <a:latin typeface="Verdana" pitchFamily="34" charset="0"/>
              </a:rPr>
              <a:t>map, where is the solution going? </a:t>
            </a:r>
          </a:p>
        </p:txBody>
      </p:sp>
    </p:spTree>
    <p:extLst>
      <p:ext uri="{BB962C8B-B14F-4D97-AF65-F5344CB8AC3E}">
        <p14:creationId xmlns:p14="http://schemas.microsoft.com/office/powerpoint/2010/main" val="1994239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57960" y="2848452"/>
            <a:ext cx="3118090" cy="2292260"/>
          </a:xfrm>
          <a:prstGeom prst="rect">
            <a:avLst/>
          </a:prstGeom>
        </p:spPr>
      </p:pic>
      <p:sp>
        <p:nvSpPr>
          <p:cNvPr id="5" name="Title 4"/>
          <p:cNvSpPr>
            <a:spLocks noGrp="1"/>
          </p:cNvSpPr>
          <p:nvPr>
            <p:ph type="title"/>
          </p:nvPr>
        </p:nvSpPr>
        <p:spPr/>
        <p:txBody>
          <a:bodyPr/>
          <a:lstStyle/>
          <a:p>
            <a:r>
              <a:rPr lang="en-US" dirty="0" smtClean="0"/>
              <a:t>Data Center Challenges</a:t>
            </a:r>
            <a:endParaRPr lang="en-US" dirty="0"/>
          </a:p>
        </p:txBody>
      </p:sp>
      <p:sp>
        <p:nvSpPr>
          <p:cNvPr id="6" name="Content Placeholder 5"/>
          <p:cNvSpPr>
            <a:spLocks noGrp="1"/>
          </p:cNvSpPr>
          <p:nvPr>
            <p:ph idx="1"/>
          </p:nvPr>
        </p:nvSpPr>
        <p:spPr>
          <a:xfrm>
            <a:off x="668406" y="2319643"/>
            <a:ext cx="6022326" cy="4098745"/>
          </a:xfrm>
        </p:spPr>
        <p:txBody>
          <a:bodyPr>
            <a:normAutofit fontScale="70000" lnSpcReduction="20000"/>
          </a:bodyPr>
          <a:lstStyle/>
          <a:p>
            <a:pPr>
              <a:lnSpc>
                <a:spcPct val="120000"/>
              </a:lnSpc>
            </a:pPr>
            <a:r>
              <a:rPr lang="en-US" dirty="0" smtClean="0"/>
              <a:t>Pressure to deliver new applications / service more rapidly</a:t>
            </a:r>
          </a:p>
          <a:p>
            <a:pPr>
              <a:lnSpc>
                <a:spcPct val="120000"/>
              </a:lnSpc>
            </a:pPr>
            <a:r>
              <a:rPr lang="en-US" dirty="0" smtClean="0"/>
              <a:t>Move to virtualization or software defined data center</a:t>
            </a:r>
          </a:p>
          <a:p>
            <a:pPr>
              <a:lnSpc>
                <a:spcPct val="120000"/>
              </a:lnSpc>
            </a:pPr>
            <a:r>
              <a:rPr lang="en-US" dirty="0" smtClean="0"/>
              <a:t>Mixed data center models of owned and third partly co-lo sites</a:t>
            </a:r>
          </a:p>
          <a:p>
            <a:pPr>
              <a:lnSpc>
                <a:spcPct val="120000"/>
              </a:lnSpc>
            </a:pPr>
            <a:r>
              <a:rPr lang="en-US" dirty="0" smtClean="0"/>
              <a:t>Lack of information or standard workflow</a:t>
            </a:r>
          </a:p>
          <a:p>
            <a:pPr>
              <a:lnSpc>
                <a:spcPct val="120000"/>
              </a:lnSpc>
            </a:pPr>
            <a:r>
              <a:rPr lang="en-US" dirty="0" smtClean="0"/>
              <a:t>Reduce outages, reduce Capex, improve Opex</a:t>
            </a:r>
          </a:p>
          <a:p>
            <a:pPr>
              <a:lnSpc>
                <a:spcPct val="120000"/>
              </a:lnSpc>
            </a:pPr>
            <a:r>
              <a:rPr lang="en-US" dirty="0" smtClean="0"/>
              <a:t>Communication challenges between IT and Facilities</a:t>
            </a:r>
            <a:endParaRPr lang="en-US" dirty="0"/>
          </a:p>
        </p:txBody>
      </p:sp>
    </p:spTree>
    <p:extLst>
      <p:ext uri="{BB962C8B-B14F-4D97-AF65-F5344CB8AC3E}">
        <p14:creationId xmlns:p14="http://schemas.microsoft.com/office/powerpoint/2010/main" val="9067931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DCIM?</a:t>
            </a:r>
            <a:endParaRPr lang="en-US" dirty="0"/>
          </a:p>
        </p:txBody>
      </p:sp>
    </p:spTree>
    <p:extLst>
      <p:ext uri="{BB962C8B-B14F-4D97-AF65-F5344CB8AC3E}">
        <p14:creationId xmlns:p14="http://schemas.microsoft.com/office/powerpoint/2010/main" val="2829008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DCIM Definition - 451</a:t>
            </a:r>
            <a:endParaRPr lang="en-US" dirty="0"/>
          </a:p>
        </p:txBody>
      </p:sp>
      <p:sp>
        <p:nvSpPr>
          <p:cNvPr id="3" name="Content Placeholder 2"/>
          <p:cNvSpPr>
            <a:spLocks noGrp="1"/>
          </p:cNvSpPr>
          <p:nvPr>
            <p:ph idx="1"/>
          </p:nvPr>
        </p:nvSpPr>
        <p:spPr>
          <a:xfrm>
            <a:off x="668406" y="2293267"/>
            <a:ext cx="7886700" cy="3751815"/>
          </a:xfrm>
        </p:spPr>
        <p:txBody>
          <a:bodyPr>
            <a:noAutofit/>
          </a:bodyPr>
          <a:lstStyle/>
          <a:p>
            <a:r>
              <a:rPr lang="en-US" sz="2800" dirty="0"/>
              <a:t>DCIM enables managers to track &amp; analyze information about a datacenter’s operational status, assets &amp; resource use (space, power, cooling, connectivity</a:t>
            </a:r>
            <a:r>
              <a:rPr lang="en-US" sz="2800" dirty="0" smtClean="0"/>
              <a:t>)</a:t>
            </a:r>
          </a:p>
          <a:p>
            <a:pPr marL="0" indent="0">
              <a:buNone/>
            </a:pPr>
            <a:r>
              <a:rPr lang="en-US" sz="1800" dirty="0"/>
              <a:t> </a:t>
            </a:r>
            <a:r>
              <a:rPr lang="en-US" sz="1600" dirty="0" smtClean="0"/>
              <a:t> </a:t>
            </a:r>
            <a:r>
              <a:rPr lang="en-US" sz="2800" dirty="0" smtClean="0"/>
              <a:t> </a:t>
            </a:r>
            <a:endParaRPr lang="en-US" sz="2800" dirty="0"/>
          </a:p>
          <a:p>
            <a:r>
              <a:rPr lang="en-US" sz="2800" dirty="0"/>
              <a:t>DCIM systems analyzes this information in ways that help managers meet business &amp; service-oriented goals &amp; to optimize a datacenter’s </a:t>
            </a:r>
            <a:r>
              <a:rPr lang="en-US" sz="2800" dirty="0" smtClean="0"/>
              <a:t>performance</a:t>
            </a:r>
            <a:endParaRPr lang="en-US" sz="2800" dirty="0"/>
          </a:p>
        </p:txBody>
      </p:sp>
      <p:sp>
        <p:nvSpPr>
          <p:cNvPr id="4" name="Footer Placeholder 3"/>
          <p:cNvSpPr txBox="1">
            <a:spLocks/>
          </p:cNvSpPr>
          <p:nvPr/>
        </p:nvSpPr>
        <p:spPr>
          <a:xfrm>
            <a:off x="5685692" y="6472834"/>
            <a:ext cx="2954216"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lumMod val="50000"/>
                  </a:schemeClr>
                </a:solidFill>
              </a:rPr>
              <a:t>Source &amp; © 451 Research 2014</a:t>
            </a:r>
            <a:endParaRPr lang="en-US" sz="1600" dirty="0">
              <a:solidFill>
                <a:schemeClr val="bg1">
                  <a:lumMod val="50000"/>
                </a:schemeClr>
              </a:solidFill>
            </a:endParaRPr>
          </a:p>
        </p:txBody>
      </p:sp>
    </p:spTree>
    <p:extLst>
      <p:ext uri="{BB962C8B-B14F-4D97-AF65-F5344CB8AC3E}">
        <p14:creationId xmlns:p14="http://schemas.microsoft.com/office/powerpoint/2010/main" val="784941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DCIM Definition - Gartner</a:t>
            </a:r>
            <a:endParaRPr lang="en-US" dirty="0"/>
          </a:p>
        </p:txBody>
      </p:sp>
      <p:sp>
        <p:nvSpPr>
          <p:cNvPr id="3" name="Content Placeholder 2"/>
          <p:cNvSpPr>
            <a:spLocks noGrp="1"/>
          </p:cNvSpPr>
          <p:nvPr>
            <p:ph idx="1"/>
          </p:nvPr>
        </p:nvSpPr>
        <p:spPr/>
        <p:txBody>
          <a:bodyPr>
            <a:noAutofit/>
          </a:bodyPr>
          <a:lstStyle/>
          <a:p>
            <a:pPr marL="0" indent="0">
              <a:lnSpc>
                <a:spcPct val="120000"/>
              </a:lnSpc>
              <a:buNone/>
            </a:pPr>
            <a:r>
              <a:rPr lang="en-US" sz="1600" dirty="0" smtClean="0"/>
              <a:t>Gartner defines DCIM as tools that monitor, measure, manage and/or control data center resources and energy consumption of both IT-related equipment and facilities infrastructure components. </a:t>
            </a:r>
            <a:r>
              <a:rPr lang="en-US" sz="1600" u="sng" dirty="0" smtClean="0"/>
              <a:t>DCIM tools are data-center-specific, rather than general building management system (BMS) tools, and are used to optimize data center power, cooling and physical space.</a:t>
            </a:r>
            <a:r>
              <a:rPr lang="en-US" sz="1600" dirty="0" smtClean="0"/>
              <a:t> Solutions do not have to be sensor-based, but they do have to be designed to accommodate real-time power and temperature/environmental monitoring and support resource management, as well as have the reporting and visualization capabilities necessary to analyze the data collected in ways that are meaningful to several constituencies, such as DC operators and managers, facility managers and C-level executives. In addition, DCIM solutions may also include other functionality, such as predictive analysis, modeling/simulation, airflow and pressure monitoring, and related capabilities.</a:t>
            </a:r>
            <a:endParaRPr lang="en-US" sz="1600" dirty="0"/>
          </a:p>
        </p:txBody>
      </p:sp>
      <p:sp>
        <p:nvSpPr>
          <p:cNvPr id="10" name="Footer Placeholder 3"/>
          <p:cNvSpPr txBox="1">
            <a:spLocks/>
          </p:cNvSpPr>
          <p:nvPr/>
        </p:nvSpPr>
        <p:spPr>
          <a:xfrm>
            <a:off x="6225254" y="6472834"/>
            <a:ext cx="2414654"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lumMod val="50000"/>
                  </a:schemeClr>
                </a:solidFill>
              </a:rPr>
              <a:t>Source &amp; © Gartner 2014</a:t>
            </a:r>
            <a:endParaRPr lang="en-US" sz="1600" dirty="0">
              <a:solidFill>
                <a:schemeClr val="bg1">
                  <a:lumMod val="50000"/>
                </a:schemeClr>
              </a:solidFill>
            </a:endParaRPr>
          </a:p>
        </p:txBody>
      </p:sp>
    </p:spTree>
    <p:extLst>
      <p:ext uri="{BB962C8B-B14F-4D97-AF65-F5344CB8AC3E}">
        <p14:creationId xmlns:p14="http://schemas.microsoft.com/office/powerpoint/2010/main" val="3606599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791" y="589084"/>
            <a:ext cx="9152791" cy="6268916"/>
            <a:chOff x="-8791" y="589084"/>
            <a:chExt cx="9152791" cy="6268916"/>
          </a:xfrm>
        </p:grpSpPr>
        <p:pic>
          <p:nvPicPr>
            <p:cNvPr id="1028" name="Picture 4" descr="C:\Users\jmullins\AppData\Local\Microsoft\Windows\Temporary Internet Files\Content.IE5\SU69LZ0U\MP900426621[1].jpg"/>
            <p:cNvPicPr>
              <a:picLocks noChangeAspect="1" noChangeArrowheads="1"/>
            </p:cNvPicPr>
            <p:nvPr/>
          </p:nvPicPr>
          <p:blipFill rotWithShape="1">
            <a:blip r:embed="rId2">
              <a:extLst>
                <a:ext uri="{28A0092B-C50C-407E-A947-70E740481C1C}">
                  <a14:useLocalDpi xmlns:a14="http://schemas.microsoft.com/office/drawing/2010/main" val="0"/>
                </a:ext>
              </a:extLst>
            </a:blip>
            <a:srcRect t="-351" b="16281"/>
            <a:stretch/>
          </p:blipFill>
          <p:spPr bwMode="auto">
            <a:xfrm>
              <a:off x="0" y="589085"/>
              <a:ext cx="9144000" cy="62689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32" b="20184" l="50434" r="85223"/>
                      </a14:imgEffect>
                    </a14:imgLayer>
                  </a14:imgProps>
                </a:ext>
                <a:ext uri="{28A0092B-C50C-407E-A947-70E740481C1C}">
                  <a14:useLocalDpi xmlns:a14="http://schemas.microsoft.com/office/drawing/2010/main" val="0"/>
                </a:ext>
              </a:extLst>
            </a:blip>
            <a:srcRect l="50471" t="13262" r="14778" b="79631"/>
            <a:stretch/>
          </p:blipFill>
          <p:spPr bwMode="auto">
            <a:xfrm>
              <a:off x="-8791" y="589084"/>
              <a:ext cx="9144000" cy="1152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3826325" y="5686361"/>
            <a:ext cx="2018663" cy="857250"/>
          </a:xfrm>
        </p:spPr>
        <p:txBody>
          <a:bodyPr>
            <a:noAutofit/>
          </a:bodyPr>
          <a:lstStyle/>
          <a:p>
            <a:r>
              <a:rPr lang="en-US" sz="6000" dirty="0" smtClean="0"/>
              <a:t>DCIM</a:t>
            </a:r>
            <a:endParaRPr lang="en-US" sz="6000" dirty="0"/>
          </a:p>
        </p:txBody>
      </p:sp>
      <p:sp>
        <p:nvSpPr>
          <p:cNvPr id="4" name="Content Placeholder 2"/>
          <p:cNvSpPr>
            <a:spLocks noGrp="1"/>
          </p:cNvSpPr>
          <p:nvPr>
            <p:ph idx="4294967295"/>
          </p:nvPr>
        </p:nvSpPr>
        <p:spPr>
          <a:xfrm>
            <a:off x="4534794" y="1124091"/>
            <a:ext cx="4587241" cy="2999149"/>
          </a:xfrm>
        </p:spPr>
        <p:txBody>
          <a:bodyPr>
            <a:noAutofit/>
          </a:bodyPr>
          <a:lstStyle/>
          <a:p>
            <a:pPr marL="0" indent="0">
              <a:spcAft>
                <a:spcPts val="0"/>
              </a:spcAft>
              <a:buNone/>
            </a:pPr>
            <a:r>
              <a:rPr lang="en-US" sz="1800" dirty="0" smtClean="0"/>
              <a:t>“DCIM encompasses the required infrastructure, equipment, connectivity and environmental information inside and around the data center. DCIM provides a consolidated view of the data; </a:t>
            </a:r>
            <a:r>
              <a:rPr lang="en-US" sz="1800" dirty="0"/>
              <a:t>including </a:t>
            </a:r>
            <a:r>
              <a:rPr lang="en-US" sz="1800" dirty="0" smtClean="0"/>
              <a:t>historical, current and future infrastructure states. It must support processes to assure data is maintained and easy to update. DCIM enables facilities and IT groups to plan together.”</a:t>
            </a:r>
          </a:p>
        </p:txBody>
      </p:sp>
      <p:sp>
        <p:nvSpPr>
          <p:cNvPr id="10" name="Content Placeholder 2"/>
          <p:cNvSpPr txBox="1">
            <a:spLocks/>
          </p:cNvSpPr>
          <p:nvPr/>
        </p:nvSpPr>
        <p:spPr>
          <a:xfrm>
            <a:off x="3951650" y="4271515"/>
            <a:ext cx="2097458" cy="423503"/>
          </a:xfrm>
          <a:prstGeom prst="rect">
            <a:avLst/>
          </a:prstGeom>
        </p:spPr>
        <p:txBody>
          <a:bodyPr vert="horz" lIns="91440" tIns="45720" rIns="91440" bIns="45720" rtlCol="0">
            <a:normAutofit fontScale="25000" lnSpcReduction="20000"/>
          </a:bodyPr>
          <a:lstStyle>
            <a:lvl1pPr marL="457200" indent="-457200" algn="l" defTabSz="914400" rtl="0" eaLnBrk="1" latinLnBrk="0" hangingPunct="1">
              <a:lnSpc>
                <a:spcPct val="100000"/>
              </a:lnSpc>
              <a:spcBef>
                <a:spcPts val="0"/>
              </a:spcBef>
              <a:spcAft>
                <a:spcPts val="600"/>
              </a:spcAft>
              <a:buFont typeface="Arial" panose="020B0604020202020204" pitchFamily="34" charset="0"/>
              <a:buChar char="•"/>
              <a:defRPr sz="32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800100" indent="-3429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1257300" indent="-342900"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6573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21145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5000"/>
              </a:lnSpc>
              <a:spcAft>
                <a:spcPts val="0"/>
              </a:spcAft>
              <a:buFont typeface="Arial" panose="020B0604020202020204" pitchFamily="34" charset="0"/>
              <a:buNone/>
            </a:pPr>
            <a:r>
              <a:rPr lang="en-US" sz="8000" b="1" dirty="0"/>
              <a:t>I</a:t>
            </a:r>
            <a:r>
              <a:rPr lang="en-US" sz="8000" b="1" dirty="0" smtClean="0"/>
              <a:t>nfrastructure</a:t>
            </a:r>
            <a:endParaRPr lang="en-US" sz="5600" b="1" dirty="0"/>
          </a:p>
        </p:txBody>
      </p:sp>
      <p:sp>
        <p:nvSpPr>
          <p:cNvPr id="11" name="Content Placeholder 2"/>
          <p:cNvSpPr txBox="1">
            <a:spLocks/>
          </p:cNvSpPr>
          <p:nvPr/>
        </p:nvSpPr>
        <p:spPr>
          <a:xfrm>
            <a:off x="5405716" y="4712621"/>
            <a:ext cx="1707261" cy="423503"/>
          </a:xfrm>
          <a:prstGeom prst="rect">
            <a:avLst/>
          </a:prstGeom>
        </p:spPr>
        <p:txBody>
          <a:bodyPr vert="horz" lIns="91440" tIns="45720" rIns="91440" bIns="45720" rtlCol="0">
            <a:normAutofit fontScale="25000" lnSpcReduction="20000"/>
          </a:bodyPr>
          <a:lstStyle>
            <a:lvl1pPr marL="457200" indent="-457200" algn="l" defTabSz="914400" rtl="0" eaLnBrk="1" latinLnBrk="0" hangingPunct="1">
              <a:lnSpc>
                <a:spcPct val="100000"/>
              </a:lnSpc>
              <a:spcBef>
                <a:spcPts val="0"/>
              </a:spcBef>
              <a:spcAft>
                <a:spcPts val="600"/>
              </a:spcAft>
              <a:buFont typeface="Arial" panose="020B0604020202020204" pitchFamily="34" charset="0"/>
              <a:buChar char="•"/>
              <a:defRPr sz="32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800100" indent="-3429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1257300" indent="-342900"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6573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21145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5000"/>
              </a:lnSpc>
              <a:spcAft>
                <a:spcPts val="0"/>
              </a:spcAft>
              <a:buFont typeface="Arial" panose="020B0604020202020204" pitchFamily="34" charset="0"/>
              <a:buNone/>
            </a:pPr>
            <a:r>
              <a:rPr lang="en-US" sz="8000" b="1" dirty="0" smtClean="0"/>
              <a:t>Equipment</a:t>
            </a:r>
            <a:endParaRPr lang="en-US" sz="5600" b="1" dirty="0"/>
          </a:p>
        </p:txBody>
      </p:sp>
      <p:sp>
        <p:nvSpPr>
          <p:cNvPr id="12" name="Content Placeholder 2"/>
          <p:cNvSpPr txBox="1">
            <a:spLocks/>
          </p:cNvSpPr>
          <p:nvPr/>
        </p:nvSpPr>
        <p:spPr>
          <a:xfrm>
            <a:off x="6478794" y="5215010"/>
            <a:ext cx="1840672" cy="423503"/>
          </a:xfrm>
          <a:prstGeom prst="rect">
            <a:avLst/>
          </a:prstGeom>
        </p:spPr>
        <p:txBody>
          <a:bodyPr vert="horz" lIns="91440" tIns="45720" rIns="91440" bIns="45720" rtlCol="0">
            <a:normAutofit fontScale="25000" lnSpcReduction="20000"/>
          </a:bodyPr>
          <a:lstStyle>
            <a:lvl1pPr marL="457200" indent="-457200" algn="l" defTabSz="914400" rtl="0" eaLnBrk="1" latinLnBrk="0" hangingPunct="1">
              <a:lnSpc>
                <a:spcPct val="100000"/>
              </a:lnSpc>
              <a:spcBef>
                <a:spcPts val="0"/>
              </a:spcBef>
              <a:spcAft>
                <a:spcPts val="600"/>
              </a:spcAft>
              <a:buFont typeface="Arial" panose="020B0604020202020204" pitchFamily="34" charset="0"/>
              <a:buChar char="•"/>
              <a:defRPr sz="32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800100" indent="-3429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1257300" indent="-342900"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6573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21145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5000"/>
              </a:lnSpc>
              <a:spcAft>
                <a:spcPts val="0"/>
              </a:spcAft>
              <a:buFont typeface="Arial" panose="020B0604020202020204" pitchFamily="34" charset="0"/>
              <a:buNone/>
            </a:pPr>
            <a:r>
              <a:rPr lang="en-US" sz="8000" b="1" dirty="0" smtClean="0"/>
              <a:t>Connectivity</a:t>
            </a:r>
            <a:endParaRPr lang="en-US" sz="5600" b="1" dirty="0"/>
          </a:p>
        </p:txBody>
      </p:sp>
      <p:sp>
        <p:nvSpPr>
          <p:cNvPr id="13" name="Content Placeholder 2"/>
          <p:cNvSpPr txBox="1">
            <a:spLocks/>
          </p:cNvSpPr>
          <p:nvPr/>
        </p:nvSpPr>
        <p:spPr>
          <a:xfrm>
            <a:off x="7086599" y="5769029"/>
            <a:ext cx="2083777" cy="820226"/>
          </a:xfrm>
          <a:prstGeom prst="rect">
            <a:avLst/>
          </a:prstGeom>
        </p:spPr>
        <p:txBody>
          <a:bodyPr vert="horz" lIns="91440" tIns="45720" rIns="91440" bIns="45720" rtlCol="0">
            <a:normAutofit fontScale="25000" lnSpcReduction="20000"/>
          </a:bodyPr>
          <a:lstStyle>
            <a:lvl1pPr marL="457200" indent="-457200" algn="l" defTabSz="914400" rtl="0" eaLnBrk="1" latinLnBrk="0" hangingPunct="1">
              <a:lnSpc>
                <a:spcPct val="100000"/>
              </a:lnSpc>
              <a:spcBef>
                <a:spcPts val="0"/>
              </a:spcBef>
              <a:spcAft>
                <a:spcPts val="600"/>
              </a:spcAft>
              <a:buFont typeface="Arial" panose="020B0604020202020204" pitchFamily="34" charset="0"/>
              <a:buChar char="•"/>
              <a:defRPr sz="32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800100" indent="-3429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1257300" indent="-342900"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6573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21145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5000"/>
              </a:lnSpc>
              <a:spcAft>
                <a:spcPts val="0"/>
              </a:spcAft>
              <a:buFont typeface="Arial" panose="020B0604020202020204" pitchFamily="34" charset="0"/>
              <a:buNone/>
            </a:pPr>
            <a:r>
              <a:rPr lang="en-US" sz="8000" b="1" dirty="0" smtClean="0"/>
              <a:t>Environmental information</a:t>
            </a:r>
            <a:endParaRPr lang="en-US" sz="5600" b="1" dirty="0"/>
          </a:p>
        </p:txBody>
      </p:sp>
      <p:sp>
        <p:nvSpPr>
          <p:cNvPr id="21" name="Content Placeholder 2"/>
          <p:cNvSpPr txBox="1">
            <a:spLocks/>
          </p:cNvSpPr>
          <p:nvPr/>
        </p:nvSpPr>
        <p:spPr>
          <a:xfrm>
            <a:off x="-8791" y="6392011"/>
            <a:ext cx="9152791" cy="371863"/>
          </a:xfrm>
          <a:prstGeom prst="rect">
            <a:avLst/>
          </a:prstGeom>
        </p:spPr>
        <p:txBody>
          <a:bodyPr vert="horz" lIns="91440" tIns="45720" rIns="91440" bIns="45720" rtlCol="0">
            <a:noAutofit/>
          </a:bodyPr>
          <a:lstStyle>
            <a:lvl1pPr marL="457200" indent="-457200" algn="l" defTabSz="914400" rtl="0" eaLnBrk="1" latinLnBrk="0" hangingPunct="1">
              <a:lnSpc>
                <a:spcPct val="100000"/>
              </a:lnSpc>
              <a:spcBef>
                <a:spcPts val="0"/>
              </a:spcBef>
              <a:spcAft>
                <a:spcPts val="600"/>
              </a:spcAft>
              <a:buFont typeface="Arial" panose="020B0604020202020204" pitchFamily="34" charset="0"/>
              <a:buChar char="•"/>
              <a:defRPr sz="32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800100" indent="-3429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1257300" indent="-342900"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6573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2114550" indent="-285750" algn="l" defTabSz="914400" rtl="0" eaLnBrk="1" latinLnBrk="0" hangingPunct="1">
              <a:lnSpc>
                <a:spcPct val="100000"/>
              </a:lnSpc>
              <a:spcBef>
                <a:spcPts val="500"/>
              </a:spcBef>
              <a:buFont typeface="Arial" panose="020B0604020202020204" pitchFamily="34" charset="0"/>
              <a:buChar char="•"/>
              <a:defRPr sz="18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5000"/>
              </a:lnSpc>
              <a:spcAft>
                <a:spcPts val="0"/>
              </a:spcAft>
              <a:buFont typeface="Arial" panose="020B0604020202020204" pitchFamily="34" charset="0"/>
              <a:buNone/>
            </a:pPr>
            <a:endParaRPr lang="en-US" sz="400" dirty="0" smtClean="0"/>
          </a:p>
          <a:p>
            <a:pPr marL="0" indent="0">
              <a:lnSpc>
                <a:spcPct val="145000"/>
              </a:lnSpc>
              <a:spcAft>
                <a:spcPts val="0"/>
              </a:spcAft>
              <a:buFont typeface="Arial" panose="020B0604020202020204" pitchFamily="34" charset="0"/>
              <a:buNone/>
            </a:pPr>
            <a:r>
              <a:rPr lang="en-US" sz="1600" dirty="0" smtClean="0"/>
              <a:t>(DCIM should be driven by data center pain rather than a single definition)</a:t>
            </a:r>
            <a:endParaRPr lang="en-US" sz="1600" dirty="0"/>
          </a:p>
        </p:txBody>
      </p:sp>
    </p:spTree>
    <p:extLst>
      <p:ext uri="{BB962C8B-B14F-4D97-AF65-F5344CB8AC3E}">
        <p14:creationId xmlns:p14="http://schemas.microsoft.com/office/powerpoint/2010/main" val="2631355236"/>
      </p:ext>
    </p:extLst>
  </p:cSld>
  <p:clrMapOvr>
    <a:masterClrMapping/>
  </p:clrMapOvr>
  <p:timing>
    <p:tnLst>
      <p:par>
        <p:cTn id="1" dur="indefinite" restart="never" nodeType="tmRoot"/>
      </p:par>
    </p:tnLst>
  </p:timing>
</p:sld>
</file>

<file path=ppt/theme/theme1.xml><?xml version="1.0" encoding="utf-8"?>
<a:theme xmlns:a="http://schemas.openxmlformats.org/drawingml/2006/main" name="DCW Orlando Conference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CW Leadership Conference Template" id="{F63CC600-5AF7-4254-A262-51BF66253F77}" vid="{7975F437-0E17-419B-90D4-CA934C6D8B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DCW Orlando Conference Template</Template>
  <TotalTime>3394</TotalTime>
  <Words>2612</Words>
  <Application>Microsoft Office PowerPoint</Application>
  <PresentationFormat>On-screen Show (4:3)</PresentationFormat>
  <Paragraphs>336</Paragraphs>
  <Slides>41</Slides>
  <Notes>11</Notes>
  <HiddenSlides>0</HiddenSlides>
  <MMClips>0</MMClips>
  <ScaleCrop>false</ScaleCrop>
  <HeadingPairs>
    <vt:vector size="8" baseType="variant">
      <vt:variant>
        <vt:lpstr>Fonts Used</vt:lpstr>
      </vt:variant>
      <vt:variant>
        <vt:i4>8</vt:i4>
      </vt:variant>
      <vt:variant>
        <vt:lpstr>Theme</vt:lpstr>
      </vt:variant>
      <vt:variant>
        <vt:i4>1</vt:i4>
      </vt:variant>
      <vt:variant>
        <vt:lpstr>Slide Titles</vt:lpstr>
      </vt:variant>
      <vt:variant>
        <vt:i4>41</vt:i4>
      </vt:variant>
      <vt:variant>
        <vt:lpstr>Custom Shows</vt:lpstr>
      </vt:variant>
      <vt:variant>
        <vt:i4>1</vt:i4>
      </vt:variant>
    </vt:vector>
  </HeadingPairs>
  <TitlesOfParts>
    <vt:vector size="51" baseType="lpstr">
      <vt:lpstr>Arial</vt:lpstr>
      <vt:lpstr>Calibri Light</vt:lpstr>
      <vt:lpstr>Tahoma</vt:lpstr>
      <vt:lpstr>Univers LT Std 45 Light</vt:lpstr>
      <vt:lpstr>Verdana</vt:lpstr>
      <vt:lpstr>ＭＳ Ｐゴシック</vt:lpstr>
      <vt:lpstr>Calibri</vt:lpstr>
      <vt:lpstr>Univers LT Std 47 Cn Lt</vt:lpstr>
      <vt:lpstr>DCW Orlando Conference Template</vt:lpstr>
      <vt:lpstr>Session TRD 4   Why Aren’t You Using DCIM?: Exploration of the Pros and Cons of DCIM   Presenter: Paul Goodison, CEO Cormant, Inc.  </vt:lpstr>
      <vt:lpstr>Session TRD 4   Why Aren’t You Using DCIM?: Exploration of the Pros and Cons of DCIM</vt:lpstr>
      <vt:lpstr>DATA CENTER CHALLENGES AND CHANGES</vt:lpstr>
      <vt:lpstr>Problems in the Datacenter – last 12 months</vt:lpstr>
      <vt:lpstr>Data Center Challenges</vt:lpstr>
      <vt:lpstr>WHAT IS DCIM?</vt:lpstr>
      <vt:lpstr>DCIM Definition - 451</vt:lpstr>
      <vt:lpstr>DCIM Definition - Gartner</vt:lpstr>
      <vt:lpstr>DCIM</vt:lpstr>
      <vt:lpstr>DCIM BENEFITS</vt:lpstr>
      <vt:lpstr>Spreadsheet Management vs. DCIM</vt:lpstr>
      <vt:lpstr>IDC Survey - Ranking of DCIM Benefits</vt:lpstr>
      <vt:lpstr>451 - What Does DCIM Really Do?</vt:lpstr>
      <vt:lpstr>DCIM – REASONS NOT TO INVEST</vt:lpstr>
      <vt:lpstr>Reasons not to invest in DCIM?!</vt:lpstr>
      <vt:lpstr>SELECTING A DCIM SOLUTION</vt:lpstr>
      <vt:lpstr>DCIM Selection </vt:lpstr>
      <vt:lpstr>Gartner – DCIM selection advice</vt:lpstr>
      <vt:lpstr>Selection Process Example</vt:lpstr>
      <vt:lpstr>IMPLEMENTING A DCIM SOLUTION</vt:lpstr>
      <vt:lpstr>Initial DCIM Deployment Process</vt:lpstr>
      <vt:lpstr>What to Expect?</vt:lpstr>
      <vt:lpstr>Planning the initial site</vt:lpstr>
      <vt:lpstr>The Tricky Bits</vt:lpstr>
      <vt:lpstr>Going Live</vt:lpstr>
      <vt:lpstr>THE DCIM JOURNEY</vt:lpstr>
      <vt:lpstr>DCIM Ecosystem Interfaces</vt:lpstr>
      <vt:lpstr>DCIM Journey – Rollout to sites</vt:lpstr>
      <vt:lpstr>DCIM Journey – After Rollout: Optimization &amp; Expansion</vt:lpstr>
      <vt:lpstr>DCIM – WHAT CAN GO WRONG</vt:lpstr>
      <vt:lpstr>451 – DCIM End User Challenges</vt:lpstr>
      <vt:lpstr>Enterprise Challenges Causing DCIM Failure</vt:lpstr>
      <vt:lpstr>DCIM Solution and Process Failure</vt:lpstr>
      <vt:lpstr>DCIM SUCCESS &amp; SUMMARY</vt:lpstr>
      <vt:lpstr>Example of DCIM Success</vt:lpstr>
      <vt:lpstr>451 Research – DCIM Summary </vt:lpstr>
      <vt:lpstr>DCIM - What Really Works?</vt:lpstr>
      <vt:lpstr>A final word on long-term DCIM success</vt:lpstr>
      <vt:lpstr>    SOFTWARE + PROCESS + MATURITY = DCIM SUCCESS</vt:lpstr>
      <vt:lpstr>DCIM Procurement</vt:lpstr>
      <vt:lpstr>DCIM Procurement</vt:lpstr>
      <vt:lpstr>AFCOM 1</vt:lpstr>
    </vt:vector>
  </TitlesOfParts>
  <Manager>Cormant Inc.</Manager>
  <Company>Cormant,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DCIM - Why?</dc:title>
  <dc:creator>Paul Goodison;Julie Mullins</dc:creator>
  <cp:keywords>AFCOM DCW 2014</cp:keywords>
  <cp:lastModifiedBy>Julie Mullins</cp:lastModifiedBy>
  <cp:revision>146</cp:revision>
  <dcterms:created xsi:type="dcterms:W3CDTF">2014-08-14T17:17:11Z</dcterms:created>
  <dcterms:modified xsi:type="dcterms:W3CDTF">2014-10-19T15:16:01Z</dcterms:modified>
</cp:coreProperties>
</file>